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71" r:id="rId3"/>
    <p:sldId id="873" r:id="rId4"/>
    <p:sldId id="875" r:id="rId5"/>
    <p:sldId id="874" r:id="rId6"/>
  </p:sldIdLst>
  <p:sldSz cx="9906000" cy="6858000" type="A4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00" userDrawn="1">
          <p15:clr>
            <a:srgbClr val="A4A3A4"/>
          </p15:clr>
        </p15:guide>
        <p15:guide id="3" pos="6019" userDrawn="1">
          <p15:clr>
            <a:srgbClr val="A4A3A4"/>
          </p15:clr>
        </p15:guide>
        <p15:guide id="4" pos="1532" userDrawn="1">
          <p15:clr>
            <a:srgbClr val="A4A3A4"/>
          </p15:clr>
        </p15:guide>
        <p15:guide id="5" pos="1302" userDrawn="1">
          <p15:clr>
            <a:srgbClr val="A4A3A4"/>
          </p15:clr>
        </p15:guide>
        <p15:guide id="6" orient="horz" pos="1525" userDrawn="1">
          <p15:clr>
            <a:srgbClr val="A4A3A4"/>
          </p15:clr>
        </p15:guide>
        <p15:guide id="7" pos="50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1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 Gatie" initials="D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FF"/>
    <a:srgbClr val="D20043"/>
    <a:srgbClr val="0043E1"/>
    <a:srgbClr val="E00053"/>
    <a:srgbClr val="0043FA"/>
    <a:srgbClr val="E7511E"/>
    <a:srgbClr val="004A7E"/>
    <a:srgbClr val="19379B"/>
    <a:srgbClr val="F09646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4" autoAdjust="0"/>
    <p:restoredTop sz="95934" autoAdjust="0"/>
  </p:normalViewPr>
  <p:slideViewPr>
    <p:cSldViewPr>
      <p:cViewPr varScale="1">
        <p:scale>
          <a:sx n="67" d="100"/>
          <a:sy n="67" d="100"/>
        </p:scale>
        <p:origin x="1172" y="32"/>
      </p:cViewPr>
      <p:guideLst>
        <p:guide orient="horz" pos="2160"/>
        <p:guide pos="1400"/>
        <p:guide pos="6019"/>
        <p:guide pos="1532"/>
        <p:guide pos="1302"/>
        <p:guide orient="horz" pos="1525"/>
        <p:guide pos="50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"/>
    </p:cViewPr>
  </p:sorterViewPr>
  <p:notesViewPr>
    <p:cSldViewPr>
      <p:cViewPr varScale="1">
        <p:scale>
          <a:sx n="77" d="100"/>
          <a:sy n="77" d="100"/>
        </p:scale>
        <p:origin x="3264" y="90"/>
      </p:cViewPr>
      <p:guideLst>
        <p:guide orient="horz" pos="3062"/>
        <p:guide pos="2091"/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6004" tIns="48001" rIns="96004" bIns="4800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5" y="0"/>
            <a:ext cx="2971800" cy="497285"/>
          </a:xfrm>
          <a:prstGeom prst="rect">
            <a:avLst/>
          </a:prstGeom>
        </p:spPr>
        <p:txBody>
          <a:bodyPr vert="horz" lIns="96004" tIns="48001" rIns="96004" bIns="48001" rtlCol="0"/>
          <a:lstStyle>
            <a:lvl1pPr algn="r">
              <a:defRPr sz="1300"/>
            </a:lvl1pPr>
          </a:lstStyle>
          <a:p>
            <a:fld id="{AB2739E0-016A-4F40-AB0D-29504C590E6C}" type="datetime1">
              <a:rPr lang="fr-FR" smtClean="0"/>
              <a:pPr/>
              <a:t>01/12/2021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6004" tIns="48001" rIns="96004" bIns="4800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5" y="9446678"/>
            <a:ext cx="2971800" cy="497285"/>
          </a:xfrm>
          <a:prstGeom prst="rect">
            <a:avLst/>
          </a:prstGeom>
        </p:spPr>
        <p:txBody>
          <a:bodyPr vert="horz" lIns="96004" tIns="48001" rIns="96004" bIns="48001" rtlCol="0" anchor="b"/>
          <a:lstStyle>
            <a:lvl1pPr algn="r">
              <a:defRPr sz="1300"/>
            </a:lvl1pPr>
          </a:lstStyle>
          <a:p>
            <a:fld id="{0FC68F9E-92A3-47CB-B157-E323DC0EB0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0682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6004" tIns="48001" rIns="96004" bIns="4800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97285"/>
          </a:xfrm>
          <a:prstGeom prst="rect">
            <a:avLst/>
          </a:prstGeom>
        </p:spPr>
        <p:txBody>
          <a:bodyPr vert="horz" lIns="96004" tIns="48001" rIns="96004" bIns="48001" rtlCol="0"/>
          <a:lstStyle>
            <a:lvl1pPr algn="r">
              <a:defRPr sz="1300"/>
            </a:lvl1pPr>
          </a:lstStyle>
          <a:p>
            <a:fld id="{33D3DA3A-FEAC-4E0E-9F06-7B3383FF38F4}" type="datetime1">
              <a:rPr lang="fr-FR" smtClean="0"/>
              <a:pPr/>
              <a:t>01/12/2021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746125"/>
            <a:ext cx="53848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04" tIns="48001" rIns="96004" bIns="4800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6004" tIns="48001" rIns="96004" bIns="48001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5"/>
          </a:xfrm>
          <a:prstGeom prst="rect">
            <a:avLst/>
          </a:prstGeom>
        </p:spPr>
        <p:txBody>
          <a:bodyPr vert="horz" lIns="96004" tIns="48001" rIns="96004" bIns="4800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5" y="9446678"/>
            <a:ext cx="2971800" cy="497285"/>
          </a:xfrm>
          <a:prstGeom prst="rect">
            <a:avLst/>
          </a:prstGeom>
        </p:spPr>
        <p:txBody>
          <a:bodyPr vert="horz" lIns="96004" tIns="48001" rIns="96004" bIns="48001" rtlCol="0" anchor="b"/>
          <a:lstStyle>
            <a:lvl1pPr algn="r">
              <a:defRPr sz="1300"/>
            </a:lvl1pPr>
          </a:lstStyle>
          <a:p>
            <a:fld id="{E33DE07F-940A-4BF3-A63C-D199567AC6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9808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36600" y="746125"/>
            <a:ext cx="5384800" cy="372903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06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20688"/>
            <a:ext cx="9906000" cy="9259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4" name="Rectangle 3"/>
          <p:cNvSpPr/>
          <p:nvPr userDrawn="1"/>
        </p:nvSpPr>
        <p:spPr>
          <a:xfrm>
            <a:off x="0" y="5932026"/>
            <a:ext cx="9906000" cy="1025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cxnSp>
        <p:nvCxnSpPr>
          <p:cNvPr id="6" name="Connecteur droit 5"/>
          <p:cNvCxnSpPr/>
          <p:nvPr userDrawn="1"/>
        </p:nvCxnSpPr>
        <p:spPr>
          <a:xfrm flipV="1">
            <a:off x="272480" y="915421"/>
            <a:ext cx="9517057" cy="794"/>
          </a:xfrm>
          <a:prstGeom prst="line">
            <a:avLst/>
          </a:prstGeom>
          <a:ln w="22225">
            <a:solidFill>
              <a:srgbClr val="D200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 userDrawn="1"/>
        </p:nvCxnSpPr>
        <p:spPr>
          <a:xfrm flipV="1">
            <a:off x="272480" y="3441599"/>
            <a:ext cx="9517057" cy="794"/>
          </a:xfrm>
          <a:prstGeom prst="line">
            <a:avLst/>
          </a:prstGeom>
          <a:ln w="22225">
            <a:solidFill>
              <a:srgbClr val="D200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137" y="1256725"/>
            <a:ext cx="4563000" cy="18255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339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272441" y="6481120"/>
            <a:ext cx="8112000" cy="0"/>
          </a:xfrm>
          <a:prstGeom prst="line">
            <a:avLst/>
          </a:prstGeom>
          <a:noFill/>
          <a:ln w="9525">
            <a:solidFill>
              <a:srgbClr val="D20043"/>
            </a:solidFill>
            <a:round/>
            <a:headEnd/>
            <a:tailEnd/>
          </a:ln>
        </p:spPr>
        <p:txBody>
          <a:bodyPr/>
          <a:lstStyle/>
          <a:p>
            <a:endParaRPr lang="fr-FR" sz="1800"/>
          </a:p>
        </p:txBody>
      </p:sp>
      <p:cxnSp>
        <p:nvCxnSpPr>
          <p:cNvPr id="19" name="Connecteur droit 18"/>
          <p:cNvCxnSpPr/>
          <p:nvPr userDrawn="1"/>
        </p:nvCxnSpPr>
        <p:spPr>
          <a:xfrm flipV="1">
            <a:off x="272480" y="915421"/>
            <a:ext cx="9517057" cy="794"/>
          </a:xfrm>
          <a:prstGeom prst="line">
            <a:avLst/>
          </a:prstGeom>
          <a:ln w="22225">
            <a:solidFill>
              <a:srgbClr val="D200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272442" y="6564261"/>
            <a:ext cx="360208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alibri Light" panose="020F0302020204030204" pitchFamily="34" charset="0"/>
              </a:rPr>
              <a:t>© 2014 – </a:t>
            </a:r>
            <a:r>
              <a:rPr kumimoji="0" lang="fr-FR" sz="800" b="1" i="0" u="none" strike="noStrike" kern="0" cap="none" spc="0" normalizeH="0" baseline="0" noProof="0" dirty="0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alibri Light" panose="020F0302020204030204" pitchFamily="34" charset="0"/>
              </a:rPr>
              <a:t>Ingénieurs et Scientifiques de France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alibri Light" panose="020F0302020204030204" pitchFamily="34" charset="0"/>
              </a:rPr>
              <a:t>- Tous droits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alibri Light" panose="020F0302020204030204" pitchFamily="34" charset="0"/>
              </a:rPr>
              <a:t>réservés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43FF"/>
              </a:solidFill>
              <a:effectLst/>
              <a:uLnTx/>
              <a:uFillTx/>
              <a:latin typeface="Calibri Light" panose="020F0302020204030204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5199500" y="6564260"/>
            <a:ext cx="2665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alibri Light" panose="020F0302020204030204" pitchFamily="34" charset="0"/>
              </a:rPr>
              <a:t>Mise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alibri Light" panose="020F0302020204030204" pitchFamily="34" charset="0"/>
              </a:rPr>
              <a:t> à jour du </a:t>
            </a:r>
            <a:fld id="{44F86F52-419D-44BB-9146-E09F1893D4B7}" type="datetime8">
              <a:rPr kumimoji="0" lang="fr-FR" sz="800" b="0" i="0" u="none" strike="noStrike" kern="0" cap="none" spc="0" normalizeH="0" baseline="0" noProof="0" smtClean="0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alibri Light" panose="020F0302020204030204" pitchFamily="34" charset="0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01/12/2021 17:52</a:t>
            </a:fld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43FF"/>
              </a:solidFill>
              <a:effectLst/>
              <a:uLnTx/>
              <a:uFillTx/>
              <a:latin typeface="Calibri Light" panose="020F0302020204030204" pitchFamily="34" charset="0"/>
            </a:endParaRPr>
          </a:p>
        </p:txBody>
      </p:sp>
      <p:sp>
        <p:nvSpPr>
          <p:cNvPr id="14" name="ZoneTexte 13"/>
          <p:cNvSpPr txBox="1">
            <a:spLocks noChangeAspect="1"/>
          </p:cNvSpPr>
          <p:nvPr userDrawn="1"/>
        </p:nvSpPr>
        <p:spPr>
          <a:xfrm>
            <a:off x="4836017" y="6559252"/>
            <a:ext cx="273000" cy="253248"/>
          </a:xfrm>
          <a:prstGeom prst="rect">
            <a:avLst/>
          </a:prstGeom>
          <a:solidFill>
            <a:srgbClr val="0043F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fld id="{EB5D0E69-7EF5-4A1A-8AED-5D1DBA1EB9AA}" type="slidenum">
              <a:rPr lang="fr-FR" sz="800" b="1" smtClean="0">
                <a:solidFill>
                  <a:schemeClr val="bg1"/>
                </a:solidFill>
                <a:latin typeface="Calibri Light" panose="020F0302020204030204" pitchFamily="34" charset="0"/>
              </a:rPr>
              <a:pPr algn="ctr"/>
              <a:t>‹N°›</a:t>
            </a:fld>
            <a:r>
              <a:rPr lang="fr-FR" sz="600" baseline="0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endParaRPr lang="fr-FR" sz="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393" y="6107003"/>
            <a:ext cx="1296144" cy="5185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10" userDrawn="1">
          <p15:clr>
            <a:srgbClr val="F26B43"/>
          </p15:clr>
        </p15:guide>
        <p15:guide id="2" pos="6166" userDrawn="1">
          <p15:clr>
            <a:srgbClr val="F26B43"/>
          </p15:clr>
        </p15:guide>
        <p15:guide id="3" orient="horz" pos="576" userDrawn="1">
          <p15:clr>
            <a:srgbClr val="F26B43"/>
          </p15:clr>
        </p15:guide>
        <p15:guide id="5" pos="5085" userDrawn="1">
          <p15:clr>
            <a:srgbClr val="F26B43"/>
          </p15:clr>
        </p15:guide>
        <p15:guide id="6" pos="467" userDrawn="1">
          <p15:clr>
            <a:srgbClr val="F26B43"/>
          </p15:clr>
        </p15:guide>
        <p15:guide id="7" pos="171" userDrawn="1">
          <p15:clr>
            <a:srgbClr val="F26B43"/>
          </p15:clr>
        </p15:guide>
        <p15:guide id="9" orient="horz" pos="4086" userDrawn="1">
          <p15:clr>
            <a:srgbClr val="F26B43"/>
          </p15:clr>
        </p15:guide>
        <p15:guide id="10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1279599" y="3646115"/>
            <a:ext cx="7489825" cy="2951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6088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opperplate Gothic Bold"/>
                <a:ea typeface="+mj-ea"/>
                <a:cs typeface="+mj-cs"/>
              </a:rPr>
              <a:t>GT CGE Alumni</a:t>
            </a:r>
            <a:endParaRPr lang="fr-FR" altLang="fr-FR" sz="2400" dirty="0">
              <a:solidFill>
                <a:srgbClr val="0043FF"/>
              </a:solidFill>
              <a:latin typeface="Copperplate Gothic Bold"/>
              <a:ea typeface="+mj-ea"/>
              <a:cs typeface="+mj-cs"/>
            </a:endParaRPr>
          </a:p>
          <a:p>
            <a:pPr marL="446088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400" i="0" u="none" strike="noStrike" kern="1200" cap="none" spc="0" normalizeH="0" baseline="0" noProof="0" dirty="0">
              <a:ln>
                <a:noFill/>
              </a:ln>
              <a:solidFill>
                <a:srgbClr val="0043FF"/>
              </a:solidFill>
              <a:effectLst/>
              <a:uLnTx/>
              <a:uFillTx/>
              <a:latin typeface="Copperplate Gothic Bold"/>
              <a:ea typeface="+mj-ea"/>
              <a:cs typeface="+mj-cs"/>
            </a:endParaRPr>
          </a:p>
          <a:p>
            <a:pPr marL="446088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2000" dirty="0">
                <a:solidFill>
                  <a:srgbClr val="0043FF"/>
                </a:solidFill>
                <a:latin typeface="Copperplate Gothic Bold"/>
                <a:ea typeface="+mj-ea"/>
                <a:cs typeface="+mj-cs"/>
              </a:rPr>
              <a:t>Cotisations à vie Associations</a:t>
            </a:r>
            <a:endParaRPr kumimoji="0" lang="fr-FR" altLang="fr-FR" sz="2000" i="0" u="none" strike="noStrike" kern="1200" cap="none" spc="0" normalizeH="0" baseline="0" noProof="0" dirty="0">
              <a:ln>
                <a:noFill/>
              </a:ln>
              <a:solidFill>
                <a:srgbClr val="0043FF"/>
              </a:solidFill>
              <a:effectLst/>
              <a:uLnTx/>
              <a:uFillTx/>
              <a:latin typeface="Copperplate Gothic Bold"/>
              <a:ea typeface="+mj-ea"/>
              <a:cs typeface="+mj-cs"/>
            </a:endParaRPr>
          </a:p>
          <a:p>
            <a:pPr marL="446088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altLang="fr-FR" sz="2400" b="1" dirty="0">
              <a:solidFill>
                <a:srgbClr val="0043FF"/>
              </a:solidFill>
              <a:latin typeface="Copperplate Gothic Bold"/>
              <a:ea typeface="+mj-ea"/>
              <a:cs typeface="+mj-cs"/>
            </a:endParaRPr>
          </a:p>
          <a:p>
            <a:pPr marL="446088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i="0" u="none" strike="noStrike" kern="1200" cap="none" spc="0" normalizeH="0" noProof="0" dirty="0">
                <a:ln>
                  <a:noFill/>
                </a:ln>
                <a:solidFill>
                  <a:srgbClr val="0043FF"/>
                </a:solidFill>
                <a:effectLst/>
                <a:uLnTx/>
                <a:uFillTx/>
                <a:latin typeface="Copperplate Gothic Bold"/>
                <a:ea typeface="+mj-ea"/>
                <a:cs typeface="+mj-cs"/>
              </a:rPr>
              <a:t>30 novembre 2021</a:t>
            </a:r>
            <a:endParaRPr kumimoji="0" lang="fr-FR" altLang="fr-FR" i="0" u="none" strike="noStrike" kern="1200" cap="none" spc="0" normalizeH="0" noProof="0" dirty="0">
              <a:ln>
                <a:noFill/>
              </a:ln>
              <a:solidFill>
                <a:srgbClr val="D20043"/>
              </a:solidFill>
              <a:effectLst/>
              <a:uLnTx/>
              <a:uFillTx/>
              <a:latin typeface="Copperplate Gothic Bold"/>
              <a:ea typeface="+mj-ea"/>
              <a:cs typeface="+mj-cs"/>
            </a:endParaRPr>
          </a:p>
          <a:p>
            <a:pPr marL="446088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-FR" alt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fr-FR" alt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fr-FR" alt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altLang="fr-F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>
            <a:off x="560512" y="1484784"/>
            <a:ext cx="0" cy="4176464"/>
          </a:xfrm>
          <a:prstGeom prst="line">
            <a:avLst/>
          </a:prstGeom>
          <a:ln w="3175">
            <a:solidFill>
              <a:srgbClr val="D2004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831" y="-2794"/>
            <a:ext cx="9732069" cy="923346"/>
          </a:xfrm>
          <a:prstGeom prst="rect">
            <a:avLst/>
          </a:prstGeom>
        </p:spPr>
        <p:txBody>
          <a:bodyPr lIns="216000" tIns="135000"/>
          <a:lstStyle/>
          <a:p>
            <a:pPr>
              <a:spcBef>
                <a:spcPct val="0"/>
              </a:spcBef>
              <a:defRPr/>
            </a:pPr>
            <a:r>
              <a:rPr lang="fr-FR" altLang="fr-FR" sz="2400" dirty="0">
                <a:solidFill>
                  <a:srgbClr val="0043FF"/>
                </a:solidFill>
                <a:latin typeface="Copperplate Gothic Bold"/>
              </a:rPr>
              <a:t>Cotisation à vie (CAV)</a:t>
            </a:r>
          </a:p>
          <a:p>
            <a:pPr>
              <a:spcBef>
                <a:spcPct val="0"/>
              </a:spcBef>
              <a:defRPr/>
            </a:pPr>
            <a:r>
              <a:rPr lang="fr-FR" dirty="0">
                <a:solidFill>
                  <a:srgbClr val="0043FF"/>
                </a:solidFill>
                <a:latin typeface="Copperplate Gothic Bold"/>
                <a:ea typeface="+mj-ea"/>
                <a:cs typeface="Arial" pitchFamily="34" charset="0"/>
              </a:rPr>
              <a:t>Résultats IESF 2015 portant sur 97 Associations d’ingénieurs</a:t>
            </a:r>
            <a:endParaRPr lang="en-GB" dirty="0">
              <a:solidFill>
                <a:srgbClr val="0043FF"/>
              </a:solidFill>
              <a:latin typeface="Copperplate Gothic Bold"/>
              <a:ea typeface="+mj-ea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6536" y="1268760"/>
            <a:ext cx="89289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43FF"/>
                </a:solidFill>
                <a:latin typeface="Copperplate Gothic Bold"/>
              </a:rPr>
              <a:t>Cotisation à vie (CAV)</a:t>
            </a:r>
          </a:p>
          <a:p>
            <a:pPr algn="ctr"/>
            <a:endParaRPr lang="fr-FR" sz="1600" b="1" dirty="0">
              <a:solidFill>
                <a:srgbClr val="0043FF"/>
              </a:solidFill>
              <a:latin typeface="Copperplate Gothic Bold"/>
            </a:endParaRPr>
          </a:p>
          <a:p>
            <a:pPr algn="ctr"/>
            <a:r>
              <a:rPr lang="fr-FR" b="1" dirty="0">
                <a:solidFill>
                  <a:srgbClr val="0043FF"/>
                </a:solidFill>
                <a:latin typeface="Copperplate Gothic Bold"/>
              </a:rPr>
              <a:t>2 types</a:t>
            </a:r>
          </a:p>
          <a:p>
            <a:pPr algn="ctr"/>
            <a:endParaRPr lang="fr-FR" b="1" dirty="0">
              <a:solidFill>
                <a:srgbClr val="0043FF"/>
              </a:solidFill>
              <a:latin typeface="Copperplate Gothic Bold"/>
            </a:endParaRPr>
          </a:p>
          <a:p>
            <a:pPr algn="ctr"/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43FF"/>
                </a:solidFill>
                <a:latin typeface="Copperplate Gothic Bold"/>
              </a:rPr>
              <a:t>Démarche volontaire: étudiants et diplômés.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43FF"/>
                </a:solidFill>
                <a:latin typeface="Copperplate Gothic Bold"/>
              </a:rPr>
              <a:t>Démarche « obligatoire »: montant compris dans les frais de scolarité; très difficile pour les </a:t>
            </a:r>
            <a:r>
              <a:rPr lang="fr-FR">
                <a:solidFill>
                  <a:srgbClr val="0043FF"/>
                </a:solidFill>
                <a:latin typeface="Copperplate Gothic Bold"/>
              </a:rPr>
              <a:t>écoles publiques.</a:t>
            </a:r>
            <a:endParaRPr lang="fr-FR" dirty="0">
              <a:solidFill>
                <a:srgbClr val="0043FF"/>
              </a:solidFill>
              <a:latin typeface="Copperplate Gothic Bold"/>
            </a:endParaRPr>
          </a:p>
        </p:txBody>
      </p:sp>
    </p:spTree>
    <p:extLst>
      <p:ext uri="{BB962C8B-B14F-4D97-AF65-F5344CB8AC3E}">
        <p14:creationId xmlns:p14="http://schemas.microsoft.com/office/powerpoint/2010/main" val="86702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>
            <a:off x="560512" y="1484784"/>
            <a:ext cx="0" cy="4176464"/>
          </a:xfrm>
          <a:prstGeom prst="line">
            <a:avLst/>
          </a:prstGeom>
          <a:ln w="3175">
            <a:solidFill>
              <a:srgbClr val="D2004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831" y="-2794"/>
            <a:ext cx="9732069" cy="923346"/>
          </a:xfrm>
          <a:prstGeom prst="rect">
            <a:avLst/>
          </a:prstGeom>
        </p:spPr>
        <p:txBody>
          <a:bodyPr lIns="216000" tIns="135000"/>
          <a:lstStyle/>
          <a:p>
            <a:pPr>
              <a:spcBef>
                <a:spcPct val="0"/>
              </a:spcBef>
              <a:defRPr/>
            </a:pPr>
            <a:r>
              <a:rPr lang="fr-FR" altLang="fr-FR" sz="2400" dirty="0">
                <a:solidFill>
                  <a:srgbClr val="0043FF"/>
                </a:solidFill>
                <a:latin typeface="Copperplate Gothic Bold"/>
              </a:rPr>
              <a:t>Cotisation à vie (CAV)</a:t>
            </a:r>
          </a:p>
          <a:p>
            <a:pPr>
              <a:spcBef>
                <a:spcPct val="0"/>
              </a:spcBef>
              <a:defRPr/>
            </a:pPr>
            <a:r>
              <a:rPr lang="fr-FR" dirty="0">
                <a:solidFill>
                  <a:srgbClr val="0043FF"/>
                </a:solidFill>
                <a:latin typeface="Copperplate Gothic Bold"/>
                <a:ea typeface="+mj-ea"/>
                <a:cs typeface="Arial" pitchFamily="34" charset="0"/>
              </a:rPr>
              <a:t>Résultats IESF 2015 portant sur 97 Associations d’ingénieurs</a:t>
            </a:r>
            <a:endParaRPr lang="en-GB" dirty="0">
              <a:solidFill>
                <a:srgbClr val="0043FF"/>
              </a:solidFill>
              <a:latin typeface="Copperplate Gothic Bold"/>
              <a:ea typeface="+mj-ea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6536" y="1268760"/>
            <a:ext cx="89289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1600" b="1" dirty="0">
              <a:solidFill>
                <a:srgbClr val="0043FF"/>
              </a:solidFill>
              <a:latin typeface="Copperplate Gothic Bold"/>
            </a:endParaRPr>
          </a:p>
          <a:p>
            <a:pPr algn="ctr"/>
            <a:r>
              <a:rPr lang="fr-FR" b="1" dirty="0">
                <a:solidFill>
                  <a:srgbClr val="0043FF"/>
                </a:solidFill>
                <a:latin typeface="Copperplate Gothic Bold"/>
              </a:rPr>
              <a:t>Démarche volontaire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43FF"/>
              </a:solidFill>
              <a:latin typeface="Copperplate Gothic Bold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547D91D-8FC3-430E-AB77-7FD87F204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552" y="2923203"/>
            <a:ext cx="4400000" cy="227619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08BCC49-DDA6-449E-882B-25CB5DD11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106" y="2923203"/>
            <a:ext cx="3952381" cy="23904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864DFFF-6A91-42BD-844C-8AB4E0A6197F}"/>
              </a:ext>
            </a:extLst>
          </p:cNvPr>
          <p:cNvSpPr/>
          <p:nvPr/>
        </p:nvSpPr>
        <p:spPr>
          <a:xfrm>
            <a:off x="2377157" y="2351782"/>
            <a:ext cx="3015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opperplate Gothic Bold"/>
              </a:rPr>
              <a:t>Diplômés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  <a:latin typeface="Copperplate Gothic Bold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E3B416-C600-4B9E-B022-7B1B17AA8B40}"/>
              </a:ext>
            </a:extLst>
          </p:cNvPr>
          <p:cNvSpPr/>
          <p:nvPr/>
        </p:nvSpPr>
        <p:spPr>
          <a:xfrm>
            <a:off x="6625629" y="2348880"/>
            <a:ext cx="3015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opperplate Gothic Bold"/>
              </a:rPr>
              <a:t>Etudiants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  <a:latin typeface="Copperplate Gothic Bold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EDC9CE-1501-4AEF-ADDC-0BB6182B48B0}"/>
              </a:ext>
            </a:extLst>
          </p:cNvPr>
          <p:cNvSpPr/>
          <p:nvPr/>
        </p:nvSpPr>
        <p:spPr>
          <a:xfrm>
            <a:off x="1288650" y="5299467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  <a:latin typeface="Copperplate Gothic Bold"/>
              </a:rPr>
              <a:t>Entre 3 et 30 années de la cotisation de base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  <a:latin typeface="Copperplate Gothic Bold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1440A9-F2B3-4069-9F80-DB74EA179B44}"/>
              </a:ext>
            </a:extLst>
          </p:cNvPr>
          <p:cNvSpPr/>
          <p:nvPr/>
        </p:nvSpPr>
        <p:spPr>
          <a:xfrm>
            <a:off x="5681138" y="5312241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  <a:latin typeface="Copperplate Gothic Bold"/>
              </a:rPr>
              <a:t>Entre 5 et 14 années de la cotisation de base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  <a:latin typeface="Copperplate Gothic Bold"/>
            </a:endParaRPr>
          </a:p>
        </p:txBody>
      </p:sp>
    </p:spTree>
    <p:extLst>
      <p:ext uri="{BB962C8B-B14F-4D97-AF65-F5344CB8AC3E}">
        <p14:creationId xmlns:p14="http://schemas.microsoft.com/office/powerpoint/2010/main" val="265878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>
            <a:off x="560512" y="1484784"/>
            <a:ext cx="0" cy="4176464"/>
          </a:xfrm>
          <a:prstGeom prst="line">
            <a:avLst/>
          </a:prstGeom>
          <a:ln w="3175">
            <a:solidFill>
              <a:srgbClr val="D2004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831" y="-2794"/>
            <a:ext cx="9732069" cy="923346"/>
          </a:xfrm>
          <a:prstGeom prst="rect">
            <a:avLst/>
          </a:prstGeom>
        </p:spPr>
        <p:txBody>
          <a:bodyPr lIns="216000" tIns="135000"/>
          <a:lstStyle/>
          <a:p>
            <a:pPr>
              <a:spcBef>
                <a:spcPct val="0"/>
              </a:spcBef>
              <a:defRPr/>
            </a:pPr>
            <a:r>
              <a:rPr lang="fr-FR" altLang="fr-FR" sz="2400" dirty="0">
                <a:solidFill>
                  <a:srgbClr val="0043FF"/>
                </a:solidFill>
                <a:latin typeface="Copperplate Gothic Bold"/>
              </a:rPr>
              <a:t>Cotisation à vie (CAV)</a:t>
            </a:r>
          </a:p>
        </p:txBody>
      </p:sp>
      <p:sp>
        <p:nvSpPr>
          <p:cNvPr id="3" name="Rectangle 2"/>
          <p:cNvSpPr/>
          <p:nvPr/>
        </p:nvSpPr>
        <p:spPr>
          <a:xfrm>
            <a:off x="776536" y="1268760"/>
            <a:ext cx="892899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algn="ctr"/>
            <a:r>
              <a:rPr lang="fr-FR" b="1" dirty="0">
                <a:solidFill>
                  <a:srgbClr val="0043FF"/>
                </a:solidFill>
                <a:latin typeface="Copperplate Gothic Bold"/>
              </a:rPr>
              <a:t>Démarche « obligatoire »: montant compris dans les frais de scolarité (très minoritaire)</a:t>
            </a:r>
          </a:p>
          <a:p>
            <a:pPr algn="ctr"/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algn="ctr"/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43FF"/>
                </a:solidFill>
                <a:latin typeface="Copperplate Gothic Bold"/>
              </a:rPr>
              <a:t>Pourquoi ?: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b="1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Donner envie aux futurs diplômés de participer aux activités de l’association,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1400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Compenser la baisse régulière de la cotisation des diplômés et en particulier des jeunes,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1400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Permettre à l’association de se consacrer pleinement à sa valeur ajoutée d’animer un réseau,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1400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Permettre l’embauche de permanents pour augmenter la valeur ajoutée de l’association (visibilité sur le montant des ressources).</a:t>
            </a:r>
          </a:p>
          <a:p>
            <a:pPr algn="ctr"/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marL="342900" indent="-342900">
              <a:buFont typeface="+mj-lt"/>
              <a:buAutoNum type="arabicPeriod"/>
            </a:pPr>
            <a:endParaRPr lang="fr-FR" dirty="0">
              <a:solidFill>
                <a:srgbClr val="0043FF"/>
              </a:solidFill>
              <a:latin typeface="Copperplate Gothic Bold"/>
            </a:endParaRPr>
          </a:p>
        </p:txBody>
      </p:sp>
    </p:spTree>
    <p:extLst>
      <p:ext uri="{BB962C8B-B14F-4D97-AF65-F5344CB8AC3E}">
        <p14:creationId xmlns:p14="http://schemas.microsoft.com/office/powerpoint/2010/main" val="398027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>
            <a:off x="560512" y="1484784"/>
            <a:ext cx="0" cy="4176464"/>
          </a:xfrm>
          <a:prstGeom prst="line">
            <a:avLst/>
          </a:prstGeom>
          <a:ln w="3175">
            <a:solidFill>
              <a:srgbClr val="D2004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831" y="-2794"/>
            <a:ext cx="9732069" cy="923346"/>
          </a:xfrm>
          <a:prstGeom prst="rect">
            <a:avLst/>
          </a:prstGeom>
        </p:spPr>
        <p:txBody>
          <a:bodyPr lIns="216000" tIns="135000"/>
          <a:lstStyle/>
          <a:p>
            <a:pPr>
              <a:spcBef>
                <a:spcPct val="0"/>
              </a:spcBef>
              <a:defRPr/>
            </a:pPr>
            <a:r>
              <a:rPr lang="fr-FR" altLang="fr-FR" sz="2400" dirty="0">
                <a:solidFill>
                  <a:srgbClr val="0043FF"/>
                </a:solidFill>
                <a:latin typeface="Copperplate Gothic Bold"/>
              </a:rPr>
              <a:t>Cotisation à vie (CAV)</a:t>
            </a:r>
          </a:p>
        </p:txBody>
      </p:sp>
      <p:sp>
        <p:nvSpPr>
          <p:cNvPr id="3" name="Rectangle 2"/>
          <p:cNvSpPr/>
          <p:nvPr/>
        </p:nvSpPr>
        <p:spPr>
          <a:xfrm>
            <a:off x="776536" y="1268760"/>
            <a:ext cx="89289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b="1" dirty="0">
              <a:solidFill>
                <a:srgbClr val="0043FF"/>
              </a:solidFill>
              <a:latin typeface="Copperplate Gothic Bold"/>
            </a:endParaRPr>
          </a:p>
          <a:p>
            <a:pPr algn="ctr"/>
            <a:r>
              <a:rPr lang="fr-FR" b="1" dirty="0">
                <a:solidFill>
                  <a:srgbClr val="0043FF"/>
                </a:solidFill>
                <a:latin typeface="Copperplate Gothic Bold"/>
              </a:rPr>
              <a:t>Démarche « obligatoire »: montant compris dans les frais de scolarité</a:t>
            </a:r>
          </a:p>
          <a:p>
            <a:pPr algn="ctr"/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43FF"/>
                </a:solidFill>
                <a:latin typeface="Copperplate Gothic Bold"/>
              </a:rPr>
              <a:t>Principales conditions de succès: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Avoir d’excellentes relations avec  l’école,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1400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Communiquer vers les parties prenantes: professeurs, étudiants, parents, diplômés,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1400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Avoir une offre vers l’école,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1400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Avoir une offre spécifique pour les étudiants,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1400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Avoir une offre transgénérationnelle,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1400" dirty="0">
              <a:solidFill>
                <a:srgbClr val="0043FF"/>
              </a:solidFill>
              <a:latin typeface="Copperplate Gothic Bold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43FF"/>
                </a:solidFill>
                <a:latin typeface="Copperplate Gothic Bold"/>
              </a:rPr>
              <a:t>Déterminer comment les diplômés pré CAV peuvent bénéficier de cette nouvelle approche.</a:t>
            </a:r>
          </a:p>
          <a:p>
            <a:pPr algn="ctr"/>
            <a:endParaRPr lang="fr-FR" dirty="0">
              <a:solidFill>
                <a:srgbClr val="0043FF"/>
              </a:solidFill>
              <a:latin typeface="Copperplate Gothic Bold"/>
            </a:endParaRPr>
          </a:p>
          <a:p>
            <a:pPr marL="342900" indent="-342900">
              <a:buFont typeface="+mj-lt"/>
              <a:buAutoNum type="arabicPeriod"/>
            </a:pPr>
            <a:endParaRPr lang="fr-FR" dirty="0">
              <a:solidFill>
                <a:srgbClr val="0043FF"/>
              </a:solidFill>
              <a:latin typeface="Copperplate Gothic Bold"/>
            </a:endParaRPr>
          </a:p>
        </p:txBody>
      </p:sp>
    </p:spTree>
    <p:extLst>
      <p:ext uri="{BB962C8B-B14F-4D97-AF65-F5344CB8AC3E}">
        <p14:creationId xmlns:p14="http://schemas.microsoft.com/office/powerpoint/2010/main" val="14828446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14721437433146896100BCF50A7DAC" ma:contentTypeVersion="13" ma:contentTypeDescription="Crée un document." ma:contentTypeScope="" ma:versionID="76900eb170941a4bc139d61774615e4c">
  <xsd:schema xmlns:xsd="http://www.w3.org/2001/XMLSchema" xmlns:xs="http://www.w3.org/2001/XMLSchema" xmlns:p="http://schemas.microsoft.com/office/2006/metadata/properties" xmlns:ns2="fe728db3-7891-45a1-831c-44d29cbeba6e" xmlns:ns3="788439ad-a733-42fb-b946-3294c43b01ee" targetNamespace="http://schemas.microsoft.com/office/2006/metadata/properties" ma:root="true" ma:fieldsID="23a710dcba62f3299c6517c4d58496e9" ns2:_="" ns3:_="">
    <xsd:import namespace="fe728db3-7891-45a1-831c-44d29cbeba6e"/>
    <xsd:import namespace="788439ad-a733-42fb-b946-3294c43b01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28db3-7891-45a1-831c-44d29cbeb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8439ad-a733-42fb-b946-3294c43b01e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340269-581E-4BBD-8EF7-55CB72614E74}"/>
</file>

<file path=customXml/itemProps2.xml><?xml version="1.0" encoding="utf-8"?>
<ds:datastoreItem xmlns:ds="http://schemas.openxmlformats.org/officeDocument/2006/customXml" ds:itemID="{F953AB22-CD98-44F9-8F95-837202526CC0}"/>
</file>

<file path=customXml/itemProps3.xml><?xml version="1.0" encoding="utf-8"?>
<ds:datastoreItem xmlns:ds="http://schemas.openxmlformats.org/officeDocument/2006/customXml" ds:itemID="{A965A4DC-189B-41F2-A1EF-15991B3F446F}"/>
</file>

<file path=docProps/app.xml><?xml version="1.0" encoding="utf-8"?>
<Properties xmlns="http://schemas.openxmlformats.org/officeDocument/2006/extended-properties" xmlns:vt="http://schemas.openxmlformats.org/officeDocument/2006/docPropsVTypes">
  <TotalTime>13139</TotalTime>
  <Words>257</Words>
  <Application>Microsoft Office PowerPoint</Application>
  <PresentationFormat>Format A4 (210 x 297 mm)</PresentationFormat>
  <Paragraphs>55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Copperplate Gothic Bold</vt:lpstr>
      <vt:lpstr>Courier New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Todd &amp; McGill</dc:creator>
  <cp:lastModifiedBy>Nadia HILAL</cp:lastModifiedBy>
  <cp:revision>688</cp:revision>
  <cp:lastPrinted>2021-11-29T21:25:07Z</cp:lastPrinted>
  <dcterms:created xsi:type="dcterms:W3CDTF">2013-04-19T15:06:23Z</dcterms:created>
  <dcterms:modified xsi:type="dcterms:W3CDTF">2021-12-01T16:52:37Z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0x010100B514721437433146896100BCF50A7DAC</vt:lpwstr>
  </property>
</Properties>
</file>