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5"/>
  </p:notesMasterIdLst>
  <p:sldIdLst>
    <p:sldId id="256" r:id="rId5"/>
    <p:sldId id="276" r:id="rId6"/>
    <p:sldId id="278" r:id="rId7"/>
    <p:sldId id="258" r:id="rId8"/>
    <p:sldId id="299" r:id="rId9"/>
    <p:sldId id="257" r:id="rId10"/>
    <p:sldId id="277" r:id="rId11"/>
    <p:sldId id="280" r:id="rId12"/>
    <p:sldId id="279" r:id="rId13"/>
    <p:sldId id="281" r:id="rId14"/>
    <p:sldId id="394" r:id="rId15"/>
    <p:sldId id="260" r:id="rId16"/>
    <p:sldId id="297" r:id="rId17"/>
    <p:sldId id="296" r:id="rId18"/>
    <p:sldId id="284" r:id="rId19"/>
    <p:sldId id="287" r:id="rId20"/>
    <p:sldId id="286" r:id="rId21"/>
    <p:sldId id="288" r:id="rId22"/>
    <p:sldId id="262" r:id="rId23"/>
    <p:sldId id="263" r:id="rId24"/>
    <p:sldId id="300" r:id="rId25"/>
    <p:sldId id="385" r:id="rId26"/>
    <p:sldId id="388" r:id="rId27"/>
    <p:sldId id="389" r:id="rId28"/>
    <p:sldId id="390" r:id="rId29"/>
    <p:sldId id="391" r:id="rId30"/>
    <p:sldId id="350" r:id="rId31"/>
    <p:sldId id="358" r:id="rId32"/>
    <p:sldId id="392" r:id="rId33"/>
    <p:sldId id="393" r:id="rId34"/>
    <p:sldId id="264" r:id="rId35"/>
    <p:sldId id="265" r:id="rId36"/>
    <p:sldId id="266" r:id="rId37"/>
    <p:sldId id="267" r:id="rId38"/>
    <p:sldId id="291" r:id="rId39"/>
    <p:sldId id="292" r:id="rId40"/>
    <p:sldId id="293" r:id="rId41"/>
    <p:sldId id="259" r:id="rId42"/>
    <p:sldId id="261" r:id="rId43"/>
    <p:sldId id="294" r:id="rId44"/>
    <p:sldId id="295" r:id="rId45"/>
    <p:sldId id="268" r:id="rId46"/>
    <p:sldId id="269" r:id="rId47"/>
    <p:sldId id="270" r:id="rId48"/>
    <p:sldId id="271" r:id="rId49"/>
    <p:sldId id="272" r:id="rId50"/>
    <p:sldId id="273" r:id="rId51"/>
    <p:sldId id="274" r:id="rId52"/>
    <p:sldId id="282" r:id="rId53"/>
    <p:sldId id="275" r:id="rId54"/>
  </p:sldIdLst>
  <p:sldSz cx="18288000" cy="10287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Helveticish" panose="020B0604020202020204" charset="0"/>
      <p:regular r:id="rId60"/>
    </p:embeddedFont>
    <p:embeddedFont>
      <p:font typeface="Helveticish Bold" panose="020B0604020202020204" charset="0"/>
      <p:regular r:id="rId61"/>
    </p:embeddedFont>
    <p:embeddedFont>
      <p:font typeface="Hind Light" panose="02000000000000000000" pitchFamily="2" charset="0"/>
      <p:regular r:id="rId62"/>
    </p:embeddedFont>
    <p:embeddedFont>
      <p:font typeface="Open Sans" panose="020B0606030504020204" pitchFamily="3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F6DC1D-9332-BCCE-B91A-A0149DAC9F00}" name="Aurelie Aduayi-Akue" initials="AAA" userId="S::aaduayiakue@cge.asso.fr::cbbe2c6f-02bf-4272-b93f-4cc10da378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74429A-D220-E730-FD86-D43F7F4DA4F0}" v="881" dt="2021-11-29T16:11:07.693"/>
    <p1510:client id="{33187CB4-3B38-BE1B-D081-D49AAB67CCA5}" v="32" dt="2021-11-29T14:24:33.183"/>
    <p1510:client id="{5E26C6D6-A722-E5F3-1B95-1E99478E7BE7}" v="397" vWet="398" dt="2021-11-30T10:38:11.304"/>
    <p1510:client id="{82BF0C8B-91CF-88A4-063D-E2F446A5EE04}" v="10" dt="2021-11-30T11:24:34.904"/>
    <p1510:client id="{B46FC45C-9D2C-421C-92C9-17D1A3C77120}" v="1741" dt="2021-11-30T11:38:19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9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8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1.xml"/><Relationship Id="rId61" Type="http://schemas.openxmlformats.org/officeDocument/2006/relationships/font" Target="fonts/font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7.fntdata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aduayiakue\Downloads\CGE-Alumni_AssociationsAlumni_11-25-2021_10_6%20(version%201).xlsb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aduayiakue\Downloads\CGE-Alumni_AssociationsAlumni_11-25-2021_10_6%20(version%201).xlsb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aduayiakue\Downloads\CGE-Alumni_AssociationsAlumni_11-25-2021_10_6%20(version%201).xlsb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aduayiakue\Downloads\CGE-Alumni_AssociationsAlumni_11-25-2021_10_6%20(version%201).xlsb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aduayiakue\Downloads\CGE-Alumni_AssociationsAlumni_11-25-2021_10_6%20(version%201).xlsb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aduayiakue\Downloads\CGE-Alumni_AssociationsAlumni_11-25-2021_10_6%20(version%201).xls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aduayiakue\Downloads\CGE-Alumni_AssociationsAlumni_11-25-2021_10_6%20(version%201).xls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aduayiakue\Downloads\CGE-Alumni_AssociationsAlumni_11-25-2021_10_6%20(version%201).xlsb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aduayiakue\Downloads\CGE-Alumni_AssociationsAlumni_11-25-2021_10_6%20(version%201).xlsb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aduayiakue\Downloads\CGE-Alumni_AssociationsAlumni_11-25-2021_10_6%20(version%201).xlsb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aduayiakue\Downloads\CGE-Alumni_AssociationsAlumni_11-25-2021_10_6%20(version%201).xlsb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aduayiakue\Downloads\CGE-Alumni_AssociationsAlumni_11-25-2021_10_6%20(version%201).xlsb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aduayiakue\Downloads\CGE-Alumni_AssociationsAlumni_11-25-2021_10_6%20(version%201).xls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800"/>
              <a:t>Conférence</a:t>
            </a:r>
            <a:r>
              <a:rPr lang="fr-FR" sz="2800" baseline="0"/>
              <a:t> des Grandes Ecoles</a:t>
            </a:r>
            <a:endParaRPr lang="fr-FR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6-4C8A-B8D1-07A9B2C3BAB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E6-4C8A-B8D1-07A9B2C3BA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E6-4C8A-B8D1-07A9B2C3BA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Feuil1!$D$10:$D$12</c:f>
              <c:strCache>
                <c:ptCount val="3"/>
                <c:pt idx="0">
                  <c:v>Managements</c:v>
                </c:pt>
                <c:pt idx="1">
                  <c:v>Ingénieurs</c:v>
                </c:pt>
                <c:pt idx="2">
                  <c:v>Autres spécialités</c:v>
                </c:pt>
              </c:strCache>
            </c:strRef>
          </c:cat>
          <c:val>
            <c:numRef>
              <c:f>Feuil1!$E$10:$E$12</c:f>
              <c:numCache>
                <c:formatCode>General</c:formatCode>
                <c:ptCount val="3"/>
                <c:pt idx="0">
                  <c:v>41</c:v>
                </c:pt>
                <c:pt idx="1">
                  <c:v>153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3E6-4C8A-B8D1-07A9B2C3BAB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400" baseline="0"/>
              <a:t>« Autres spécialités"</a:t>
            </a:r>
            <a:endParaRPr lang="fr-FR" sz="240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Calcul!$H$2:$H$5</c:f>
              <c:strCache>
                <c:ptCount val="4"/>
                <c:pt idx="0">
                  <c:v>Cotisation annuelle</c:v>
                </c:pt>
                <c:pt idx="1">
                  <c:v>Cotisation à vie</c:v>
                </c:pt>
                <c:pt idx="2">
                  <c:v>Les deux types de cotisation</c:v>
                </c:pt>
                <c:pt idx="3">
                  <c:v>Autres</c:v>
                </c:pt>
              </c:strCache>
            </c:strRef>
          </c:cat>
          <c:val>
            <c:numRef>
              <c:f>Calcul!$I$2:$I$5</c:f>
              <c:numCache>
                <c:formatCode>General</c:formatCode>
                <c:ptCount val="4"/>
                <c:pt idx="0">
                  <c:v>5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F6-430A-90B9-373FD2EDA95E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5F6-430A-90B9-373FD2EDA95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5F6-430A-90B9-373FD2EDA9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F5F6-430A-90B9-373FD2EDA9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F5F6-430A-90B9-373FD2EDA9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Calcul!$A$2:$A$5</c:f>
              <c:strCache>
                <c:ptCount val="4"/>
                <c:pt idx="0">
                  <c:v>Cotisation annuelle</c:v>
                </c:pt>
                <c:pt idx="1">
                  <c:v>Cotisation à vie</c:v>
                </c:pt>
                <c:pt idx="2">
                  <c:v>Les deux types de cotisation</c:v>
                </c:pt>
                <c:pt idx="3">
                  <c:v>Autres</c:v>
                </c:pt>
              </c:strCache>
            </c:strRef>
          </c:cat>
          <c:val>
            <c:numRef>
              <c:f>Calcul!$B$2:$B$5</c:f>
              <c:numCache>
                <c:formatCode>General</c:formatCode>
                <c:ptCount val="4"/>
                <c:pt idx="0">
                  <c:v>25</c:v>
                </c:pt>
                <c:pt idx="1">
                  <c:v>9</c:v>
                </c:pt>
                <c:pt idx="2">
                  <c:v>15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5F6-430A-90B9-373FD2EDA9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828110862385933"/>
          <c:y val="0.8868121405037136"/>
          <c:w val="0.7113696539453086"/>
          <c:h val="0.106095660914726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3200" b="1"/>
              <a:t>Prélèvement</a:t>
            </a:r>
            <a:r>
              <a:rPr lang="fr-FR" sz="3200" b="1" baseline="0"/>
              <a:t> de la cotisation </a:t>
            </a:r>
            <a:r>
              <a:rPr lang="fr-FR" sz="3200" b="1"/>
              <a:t>sur les frais de scolarité des étudiants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Calcul!$A$18:$A$19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Calcul!$B$18:$B$19</c:f>
              <c:numCache>
                <c:formatCode>General</c:formatCode>
                <c:ptCount val="2"/>
                <c:pt idx="0">
                  <c:v>47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66-4E3F-A6C5-74F46F79740B}"/>
            </c:ext>
          </c:extLst>
        </c:ser>
        <c:ser>
          <c:idx val="0"/>
          <c:order val="1"/>
          <c:cat>
            <c:strRef>
              <c:f>Calcul!$A$18:$A$19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Calcul!$B$18:$B$19</c:f>
              <c:numCache>
                <c:formatCode>General</c:formatCode>
                <c:ptCount val="2"/>
                <c:pt idx="0">
                  <c:v>47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66-4E3F-A6C5-74F46F7974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400"/>
              <a:t>Managers</a:t>
            </a:r>
          </a:p>
        </c:rich>
      </c:tx>
      <c:layout>
        <c:manualLayout>
          <c:xMode val="edge"/>
          <c:yMode val="edge"/>
          <c:x val="0.40309563832610812"/>
          <c:y val="2.554997194784083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2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Calcul!$D$18:$D$19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Calcul!$E$18:$E$19</c:f>
              <c:numCache>
                <c:formatCode>General</c:formatCode>
                <c:ptCount val="2"/>
                <c:pt idx="0">
                  <c:v>14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56-49CB-8B13-B7662B9C2441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Calcul!$A$18:$A$19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Calcul!$B$18:$B$19</c:f>
              <c:numCache>
                <c:formatCode>General</c:formatCode>
                <c:ptCount val="2"/>
                <c:pt idx="0">
                  <c:v>44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56-49CB-8B13-B7662B9C2441}"/>
            </c:ext>
          </c:extLst>
        </c:ser>
        <c:ser>
          <c:idx val="0"/>
          <c:order val="2"/>
          <c:cat>
            <c:strRef>
              <c:f>Calcul!$A$18:$A$19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Calcul!$B$18:$B$19</c:f>
              <c:numCache>
                <c:formatCode>General</c:formatCode>
                <c:ptCount val="2"/>
                <c:pt idx="0">
                  <c:v>44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56-49CB-8B13-B7662B9C24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400" baseline="0"/>
              <a:t>Ingénieurs</a:t>
            </a:r>
            <a:endParaRPr lang="fr-FR" sz="2400"/>
          </a:p>
        </c:rich>
      </c:tx>
      <c:layout>
        <c:manualLayout>
          <c:xMode val="edge"/>
          <c:yMode val="edge"/>
          <c:x val="0.39707892033715048"/>
          <c:y val="3.513121142828115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2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fr-FR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Calcul!$F$18:$F$19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Calcul!$G$18:$G$19</c:f>
              <c:numCache>
                <c:formatCode>General</c:formatCode>
                <c:ptCount val="2"/>
                <c:pt idx="0">
                  <c:v>26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D-401C-B1CF-24BD6992F597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Calcul!$A$18:$A$19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Calcul!$B$18:$B$19</c:f>
              <c:numCache>
                <c:formatCode>General</c:formatCode>
                <c:ptCount val="2"/>
                <c:pt idx="0">
                  <c:v>47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AD-401C-B1CF-24BD6992F597}"/>
            </c:ext>
          </c:extLst>
        </c:ser>
        <c:ser>
          <c:idx val="0"/>
          <c:order val="2"/>
          <c:cat>
            <c:strRef>
              <c:f>Calcul!$A$18:$A$19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Calcul!$B$18:$B$19</c:f>
              <c:numCache>
                <c:formatCode>General</c:formatCode>
                <c:ptCount val="2"/>
                <c:pt idx="0">
                  <c:v>47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AD-401C-B1CF-24BD6992F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400"/>
              <a:t>« Autres spécialités »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2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fr-FR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Calcul!$H$18:$H$19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Calcul!$I$18:$I$19</c:f>
              <c:numCache>
                <c:formatCode>General</c:formatCode>
                <c:ptCount val="2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E8-483F-BD31-7C27656CFFE6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Calcul!$A$18:$A$19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Calcul!$B$18:$B$19</c:f>
              <c:numCache>
                <c:formatCode>General</c:formatCode>
                <c:ptCount val="2"/>
                <c:pt idx="0">
                  <c:v>47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E8-483F-BD31-7C27656CFFE6}"/>
            </c:ext>
          </c:extLst>
        </c:ser>
        <c:ser>
          <c:idx val="0"/>
          <c:order val="2"/>
          <c:cat>
            <c:strRef>
              <c:f>Calcul!$A$18:$A$19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Calcul!$B$18:$B$19</c:f>
              <c:numCache>
                <c:formatCode>General</c:formatCode>
                <c:ptCount val="2"/>
                <c:pt idx="0">
                  <c:v>47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E8-483F-BD31-7C27656CFF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800"/>
              <a:t>Répartition</a:t>
            </a:r>
            <a:r>
              <a:rPr lang="fr-FR" sz="2800" baseline="0"/>
              <a:t> globale des répondants</a:t>
            </a:r>
            <a:endParaRPr lang="fr-FR" sz="2800"/>
          </a:p>
        </c:rich>
      </c:tx>
      <c:layout>
        <c:manualLayout>
          <c:xMode val="edge"/>
          <c:yMode val="edge"/>
          <c:x val="0.24367928864570182"/>
          <c:y val="1.19047619047619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92-4BF5-AC63-CCA258C4CE71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92-4BF5-AC63-CCA258C4CE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92-4BF5-AC63-CCA258C4CE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Calcul!$A$27:$A$29</c:f>
              <c:strCache>
                <c:ptCount val="3"/>
                <c:pt idx="0">
                  <c:v>École de management</c:v>
                </c:pt>
                <c:pt idx="1">
                  <c:v>École d'ingénieur</c:v>
                </c:pt>
                <c:pt idx="2">
                  <c:v>École "autres spécialités" </c:v>
                </c:pt>
              </c:strCache>
            </c:strRef>
          </c:cat>
          <c:val>
            <c:numRef>
              <c:f>Calcul!$B$27:$B$29</c:f>
              <c:numCache>
                <c:formatCode>General</c:formatCode>
                <c:ptCount val="3"/>
                <c:pt idx="0">
                  <c:v>18</c:v>
                </c:pt>
                <c:pt idx="1">
                  <c:v>27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E92-4BF5-AC63-CCA258C4CE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3200" b="1"/>
              <a:t>Budget</a:t>
            </a:r>
            <a:r>
              <a:rPr lang="fr-FR" sz="3200" b="1" baseline="0"/>
              <a:t> annuel des associations d'Alumni (répondantes)</a:t>
            </a:r>
            <a:endParaRPr lang="fr-FR" sz="32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BD-4874-9753-F77A9D15F7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BD-4874-9753-F77A9D15F7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BD-4874-9753-F77A9D15F7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BD-4874-9753-F77A9D15F73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2BD-4874-9753-F77A9D15F73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2BD-4874-9753-F77A9D15F73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2BD-4874-9753-F77A9D15F733}"/>
              </c:ext>
            </c:extLst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BD-4874-9753-F77A9D15F7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Calcul!$A$9:$A$15</c:f>
              <c:strCache>
                <c:ptCount val="7"/>
                <c:pt idx="0">
                  <c:v>Moins de 10 K </c:v>
                </c:pt>
                <c:pt idx="1">
                  <c:v>Entre 10 et 100 K </c:v>
                </c:pt>
                <c:pt idx="2">
                  <c:v>Entre 100 et 500 K </c:v>
                </c:pt>
                <c:pt idx="3">
                  <c:v>Entre 500 et 800 K </c:v>
                </c:pt>
                <c:pt idx="4">
                  <c:v>Entre 800 et 1 000 K</c:v>
                </c:pt>
                <c:pt idx="5">
                  <c:v>Ente 1 000 et 1 500 K </c:v>
                </c:pt>
                <c:pt idx="6">
                  <c:v>Plus de 2 500 K </c:v>
                </c:pt>
              </c:strCache>
            </c:strRef>
          </c:cat>
          <c:val>
            <c:numRef>
              <c:f>Calcul!$B$9:$B$15</c:f>
              <c:numCache>
                <c:formatCode>General</c:formatCode>
                <c:ptCount val="7"/>
                <c:pt idx="0">
                  <c:v>6</c:v>
                </c:pt>
                <c:pt idx="1">
                  <c:v>27</c:v>
                </c:pt>
                <c:pt idx="2">
                  <c:v>12</c:v>
                </c:pt>
                <c:pt idx="3">
                  <c:v>3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2BD-4874-9753-F77A9D15F7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400"/>
              <a:t>Managers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Calcul!$D$9:$D$14</c:f>
              <c:strCache>
                <c:ptCount val="6"/>
                <c:pt idx="0">
                  <c:v>Moins de 10 K </c:v>
                </c:pt>
                <c:pt idx="1">
                  <c:v>Entre 10 et 100 K </c:v>
                </c:pt>
                <c:pt idx="2">
                  <c:v>Entre 100 et 500 K </c:v>
                </c:pt>
                <c:pt idx="3">
                  <c:v>Entre 500 et 800 K </c:v>
                </c:pt>
                <c:pt idx="4">
                  <c:v>Ente 1 000 et 1 500 K </c:v>
                </c:pt>
                <c:pt idx="5">
                  <c:v>Plus de 2 500 K</c:v>
                </c:pt>
              </c:strCache>
            </c:strRef>
          </c:cat>
          <c:val>
            <c:numRef>
              <c:f>Calcul!$E$9:$E$14</c:f>
              <c:numCache>
                <c:formatCode>General</c:formatCode>
                <c:ptCount val="6"/>
                <c:pt idx="1">
                  <c:v>8</c:v>
                </c:pt>
                <c:pt idx="2">
                  <c:v>5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AE-4048-9867-2031C26B9569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4AE-4048-9867-2031C26B95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4AE-4048-9867-2031C26B95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4AE-4048-9867-2031C26B95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34AE-4048-9867-2031C26B95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34AE-4048-9867-2031C26B956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34AE-4048-9867-2031C26B956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34AE-4048-9867-2031C26B9569}"/>
              </c:ext>
            </c:extLst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4AE-4048-9867-2031C26B95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Calcul!$A$9:$A$15</c:f>
              <c:strCache>
                <c:ptCount val="7"/>
                <c:pt idx="0">
                  <c:v>Moins de 10 K </c:v>
                </c:pt>
                <c:pt idx="1">
                  <c:v>Entre 10 et 100 K </c:v>
                </c:pt>
                <c:pt idx="2">
                  <c:v>Entre 100 et 500 K </c:v>
                </c:pt>
                <c:pt idx="3">
                  <c:v>Entre 500 et 800 K </c:v>
                </c:pt>
                <c:pt idx="4">
                  <c:v>Entre 800 et 1 000 K</c:v>
                </c:pt>
                <c:pt idx="5">
                  <c:v>Ente 1 000 et 1 500 K </c:v>
                </c:pt>
                <c:pt idx="6">
                  <c:v>Plus de 2 500 K </c:v>
                </c:pt>
              </c:strCache>
            </c:strRef>
          </c:cat>
          <c:val>
            <c:numRef>
              <c:f>Calcul!$B$9:$B$15</c:f>
              <c:numCache>
                <c:formatCode>General</c:formatCode>
                <c:ptCount val="7"/>
                <c:pt idx="0">
                  <c:v>6</c:v>
                </c:pt>
                <c:pt idx="1">
                  <c:v>27</c:v>
                </c:pt>
                <c:pt idx="2">
                  <c:v>12</c:v>
                </c:pt>
                <c:pt idx="3">
                  <c:v>3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4AE-4048-9867-2031C26B95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"/>
          <c:y val="0.7975438444384404"/>
          <c:w val="0.97705083446501539"/>
          <c:h val="0.189652652039083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400" baseline="0"/>
              <a:t>Ingénieurs</a:t>
            </a:r>
            <a:endParaRPr lang="fr-FR" sz="2400"/>
          </a:p>
        </c:rich>
      </c:tx>
      <c:layout>
        <c:manualLayout>
          <c:xMode val="edge"/>
          <c:yMode val="edge"/>
          <c:x val="0.39604172569347024"/>
          <c:y val="2.560700704495138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62-4BAF-91C2-5C608F22C0A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62-4BAF-91C2-5C608F22C0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Calcul!$F$9:$F$14</c:f>
              <c:strCache>
                <c:ptCount val="6"/>
                <c:pt idx="0">
                  <c:v>Moins de 10 K </c:v>
                </c:pt>
                <c:pt idx="1">
                  <c:v>Entre 10 et 100 K </c:v>
                </c:pt>
                <c:pt idx="2">
                  <c:v>Entre 100 et 500 K </c:v>
                </c:pt>
                <c:pt idx="3">
                  <c:v>Entre 500 et 800 K </c:v>
                </c:pt>
                <c:pt idx="4">
                  <c:v>Ente 1 000 et 1 500 K </c:v>
                </c:pt>
                <c:pt idx="5">
                  <c:v>Plus de 2 500 K</c:v>
                </c:pt>
              </c:strCache>
            </c:strRef>
          </c:cat>
          <c:val>
            <c:numRef>
              <c:f>Calcul!$G$9:$G$14</c:f>
              <c:numCache>
                <c:formatCode>General</c:formatCode>
                <c:ptCount val="6"/>
                <c:pt idx="0">
                  <c:v>2</c:v>
                </c:pt>
                <c:pt idx="1">
                  <c:v>18</c:v>
                </c:pt>
                <c:pt idx="2">
                  <c:v>6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62-4BAF-91C2-5C608F22C0AF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462-4BAF-91C2-5C608F22C0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6462-4BAF-91C2-5C608F22C0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462-4BAF-91C2-5C608F22C0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6462-4BAF-91C2-5C608F22C0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6462-4BAF-91C2-5C608F22C0A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6462-4BAF-91C2-5C608F22C0A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6462-4BAF-91C2-5C608F22C0AF}"/>
              </c:ext>
            </c:extLst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462-4BAF-91C2-5C608F22C0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Calcul!$A$9:$A$15</c:f>
              <c:strCache>
                <c:ptCount val="7"/>
                <c:pt idx="0">
                  <c:v>Moins de 10 K </c:v>
                </c:pt>
                <c:pt idx="1">
                  <c:v>Entre 10 et 100 K </c:v>
                </c:pt>
                <c:pt idx="2">
                  <c:v>Entre 100 et 500 K </c:v>
                </c:pt>
                <c:pt idx="3">
                  <c:v>Entre 500 et 800 K </c:v>
                </c:pt>
                <c:pt idx="4">
                  <c:v>Entre 800 et 1 000 K</c:v>
                </c:pt>
                <c:pt idx="5">
                  <c:v>Ente 1 000 et 1 500 K </c:v>
                </c:pt>
                <c:pt idx="6">
                  <c:v>Plus de 2 500 K </c:v>
                </c:pt>
              </c:strCache>
            </c:strRef>
          </c:cat>
          <c:val>
            <c:numRef>
              <c:f>Calcul!$B$9:$B$15</c:f>
              <c:numCache>
                <c:formatCode>General</c:formatCode>
                <c:ptCount val="7"/>
                <c:pt idx="0">
                  <c:v>6</c:v>
                </c:pt>
                <c:pt idx="1">
                  <c:v>27</c:v>
                </c:pt>
                <c:pt idx="2">
                  <c:v>12</c:v>
                </c:pt>
                <c:pt idx="3">
                  <c:v>3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462-4BAF-91C2-5C608F22C0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3.7718070077233469E-2"/>
          <c:y val="0.75913333387101334"/>
          <c:w val="0.92845163108374051"/>
          <c:h val="0.23766579024836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400" baseline="0"/>
              <a:t>« Autres spécialités »</a:t>
            </a:r>
            <a:endParaRPr lang="fr-FR" sz="2400"/>
          </a:p>
        </c:rich>
      </c:tx>
      <c:layout>
        <c:manualLayout>
          <c:xMode val="edge"/>
          <c:yMode val="edge"/>
          <c:x val="0.29181356336940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Calcul!$H$9:$H$14</c:f>
              <c:strCache>
                <c:ptCount val="6"/>
                <c:pt idx="0">
                  <c:v>Moins de 10 K </c:v>
                </c:pt>
                <c:pt idx="1">
                  <c:v>Entre 10 et 100 K </c:v>
                </c:pt>
                <c:pt idx="2">
                  <c:v>Entre 100 et 500 K </c:v>
                </c:pt>
                <c:pt idx="3">
                  <c:v>Entre 500 et 800 K </c:v>
                </c:pt>
                <c:pt idx="4">
                  <c:v>Ente 1 000 et 1 500 K </c:v>
                </c:pt>
                <c:pt idx="5">
                  <c:v>Plus de 2 500 K</c:v>
                </c:pt>
              </c:strCache>
            </c:strRef>
          </c:cat>
          <c:val>
            <c:numRef>
              <c:f>Calcul!$I$9:$I$14</c:f>
              <c:numCache>
                <c:formatCode>General</c:formatCode>
                <c:ptCount val="6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0B-44C8-9D82-03F6775B7A42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70B-44C8-9D82-03F6775B7A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70B-44C8-9D82-03F6775B7A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70B-44C8-9D82-03F6775B7A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770B-44C8-9D82-03F6775B7A4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770B-44C8-9D82-03F6775B7A4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770B-44C8-9D82-03F6775B7A4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770B-44C8-9D82-03F6775B7A42}"/>
              </c:ext>
            </c:extLst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70B-44C8-9D82-03F6775B7A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Calcul!$A$9:$A$15</c:f>
              <c:strCache>
                <c:ptCount val="7"/>
                <c:pt idx="0">
                  <c:v>Moins de 10 K </c:v>
                </c:pt>
                <c:pt idx="1">
                  <c:v>Entre 10 et 100 K </c:v>
                </c:pt>
                <c:pt idx="2">
                  <c:v>Entre 100 et 500 K </c:v>
                </c:pt>
                <c:pt idx="3">
                  <c:v>Entre 500 et 800 K </c:v>
                </c:pt>
                <c:pt idx="4">
                  <c:v>Entre 800 et 1 000 K</c:v>
                </c:pt>
                <c:pt idx="5">
                  <c:v>Ente 1 000 et 1 500 K </c:v>
                </c:pt>
                <c:pt idx="6">
                  <c:v>Plus de 2 500 K </c:v>
                </c:pt>
              </c:strCache>
            </c:strRef>
          </c:cat>
          <c:val>
            <c:numRef>
              <c:f>Calcul!$B$9:$B$15</c:f>
              <c:numCache>
                <c:formatCode>General</c:formatCode>
                <c:ptCount val="7"/>
                <c:pt idx="0">
                  <c:v>6</c:v>
                </c:pt>
                <c:pt idx="1">
                  <c:v>27</c:v>
                </c:pt>
                <c:pt idx="2">
                  <c:v>12</c:v>
                </c:pt>
                <c:pt idx="3">
                  <c:v>3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770B-44C8-9D82-03F6775B7A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3200" b="1" baseline="0"/>
              <a:t>Catégories de cotisation proposées par les associations d'Alumni (répondantes)</a:t>
            </a:r>
            <a:endParaRPr lang="fr-FR" sz="32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35-4BC2-85E2-1B03186D7E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35-4BC2-85E2-1B03186D7E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35-4BC2-85E2-1B03186D7E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35-4BC2-85E2-1B03186D7E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Calcul!$A$2:$A$5</c:f>
              <c:strCache>
                <c:ptCount val="4"/>
                <c:pt idx="0">
                  <c:v>Cotisation annuelle</c:v>
                </c:pt>
                <c:pt idx="1">
                  <c:v>Cotisation à vie</c:v>
                </c:pt>
                <c:pt idx="2">
                  <c:v>Les deux types de cotisation</c:v>
                </c:pt>
                <c:pt idx="3">
                  <c:v>Autres</c:v>
                </c:pt>
              </c:strCache>
            </c:strRef>
          </c:cat>
          <c:val>
            <c:numRef>
              <c:f>Calcul!$B$2:$B$5</c:f>
              <c:numCache>
                <c:formatCode>General</c:formatCode>
                <c:ptCount val="4"/>
                <c:pt idx="0">
                  <c:v>25</c:v>
                </c:pt>
                <c:pt idx="1">
                  <c:v>9</c:v>
                </c:pt>
                <c:pt idx="2">
                  <c:v>15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435-4BC2-85E2-1B03186D7E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400" baseline="0"/>
              <a:t>Managers</a:t>
            </a:r>
            <a:endParaRPr lang="fr-FR" sz="240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Calcul!$D$2:$D$5</c:f>
              <c:strCache>
                <c:ptCount val="4"/>
                <c:pt idx="0">
                  <c:v>Cotisation annuelle</c:v>
                </c:pt>
                <c:pt idx="1">
                  <c:v>Cotisation à vie</c:v>
                </c:pt>
                <c:pt idx="2">
                  <c:v>Les deux types de cotisation</c:v>
                </c:pt>
                <c:pt idx="3">
                  <c:v>Autres</c:v>
                </c:pt>
              </c:strCache>
            </c:strRef>
          </c:cat>
          <c:val>
            <c:numRef>
              <c:f>Calcul!$E$2:$E$5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9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BE-444E-93CC-FE1BF4A22F47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ABE-444E-93CC-FE1BF4A22F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ABE-444E-93CC-FE1BF4A22F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ABE-444E-93CC-FE1BF4A22F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BABE-444E-93CC-FE1BF4A22F4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Calcul!$A$2:$A$5</c:f>
              <c:strCache>
                <c:ptCount val="4"/>
                <c:pt idx="0">
                  <c:v>Cotisation annuelle</c:v>
                </c:pt>
                <c:pt idx="1">
                  <c:v>Cotisation à vie</c:v>
                </c:pt>
                <c:pt idx="2">
                  <c:v>Les deux types de cotisation</c:v>
                </c:pt>
                <c:pt idx="3">
                  <c:v>Autres</c:v>
                </c:pt>
              </c:strCache>
            </c:strRef>
          </c:cat>
          <c:val>
            <c:numRef>
              <c:f>Calcul!$B$2:$B$5</c:f>
              <c:numCache>
                <c:formatCode>General</c:formatCode>
                <c:ptCount val="4"/>
                <c:pt idx="0">
                  <c:v>25</c:v>
                </c:pt>
                <c:pt idx="1">
                  <c:v>9</c:v>
                </c:pt>
                <c:pt idx="2">
                  <c:v>15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ABE-444E-93CC-FE1BF4A22F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3282882739681398"/>
          <c:y val="0.87262774334059301"/>
          <c:w val="0.81524489858135396"/>
          <c:h val="0.127372256659406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400" baseline="0"/>
              <a:t>Ingénieurs</a:t>
            </a:r>
            <a:endParaRPr lang="fr-FR" sz="240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Calcul!$F$2:$F$5</c:f>
              <c:strCache>
                <c:ptCount val="4"/>
                <c:pt idx="0">
                  <c:v>Cotisation annuelle</c:v>
                </c:pt>
                <c:pt idx="1">
                  <c:v>Cotisation à vie</c:v>
                </c:pt>
                <c:pt idx="2">
                  <c:v>Les deux types de cotisation</c:v>
                </c:pt>
                <c:pt idx="3">
                  <c:v>Autres</c:v>
                </c:pt>
              </c:strCache>
            </c:strRef>
          </c:cat>
          <c:val>
            <c:numRef>
              <c:f>Calcul!$G$2:$G$5</c:f>
              <c:numCache>
                <c:formatCode>General</c:formatCode>
                <c:ptCount val="4"/>
                <c:pt idx="0">
                  <c:v>19</c:v>
                </c:pt>
                <c:pt idx="1">
                  <c:v>2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EC-4095-8D59-B342888855B2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6EC-4095-8D59-B342888855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6EC-4095-8D59-B342888855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66EC-4095-8D59-B342888855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6EC-4095-8D59-B342888855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Calcul!$A$2:$A$5</c:f>
              <c:strCache>
                <c:ptCount val="4"/>
                <c:pt idx="0">
                  <c:v>Cotisation annuelle</c:v>
                </c:pt>
                <c:pt idx="1">
                  <c:v>Cotisation à vie</c:v>
                </c:pt>
                <c:pt idx="2">
                  <c:v>Les deux types de cotisation</c:v>
                </c:pt>
                <c:pt idx="3">
                  <c:v>Autres</c:v>
                </c:pt>
              </c:strCache>
            </c:strRef>
          </c:cat>
          <c:val>
            <c:numRef>
              <c:f>Calcul!$B$2:$B$5</c:f>
              <c:numCache>
                <c:formatCode>General</c:formatCode>
                <c:ptCount val="4"/>
                <c:pt idx="0">
                  <c:v>25</c:v>
                </c:pt>
                <c:pt idx="1">
                  <c:v>9</c:v>
                </c:pt>
                <c:pt idx="2">
                  <c:v>15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6EC-4095-8D59-B342888855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3475505822889869"/>
          <c:y val="0.86553554475903283"/>
          <c:w val="0.73819488745689066"/>
          <c:h val="0.127372256659406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BEFA9-B748-4C54-AE6E-349C0EAEE455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379A1-55BA-48D5-A72B-62D94D980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963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79A1-55BA-48D5-A72B-62D94D98038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79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87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D03A2-BCC7-4005-B0D7-20BC333B035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73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19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87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D03A2-BCC7-4005-B0D7-20BC333B035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73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23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87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D03A2-BCC7-4005-B0D7-20BC333B035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73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90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87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D03A2-BCC7-4005-B0D7-20BC333B035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73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643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87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D03A2-BCC7-4005-B0D7-20BC333B035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73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46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2631A-BA9A-BD47-9087-B0624DA30F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46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87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D03A2-BCC7-4005-B0D7-20BC333B035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73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418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ditable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5680B-64CC-8549-9F37-2239904E1BA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7813" y="0"/>
            <a:ext cx="9120188" cy="9086850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FBF1E9E-667B-3240-AEE5-5A65CACD9B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553" y="3650400"/>
            <a:ext cx="8449071" cy="540000"/>
          </a:xfrm>
        </p:spPr>
        <p:txBody>
          <a:bodyPr lIns="0" tIns="0" rIns="0">
            <a:noAutofit/>
          </a:bodyPr>
          <a:lstStyle>
            <a:lvl1pPr marL="0" indent="0">
              <a:buNone/>
              <a:defRPr sz="3600" spc="0" baseline="0">
                <a:solidFill>
                  <a:schemeClr val="bg1">
                    <a:alpha val="46000"/>
                  </a:schemeClr>
                </a:solidFill>
              </a:defRPr>
            </a:lvl1pPr>
            <a:lvl2pPr>
              <a:defRPr>
                <a:solidFill>
                  <a:schemeClr val="bg1">
                    <a:alpha val="46000"/>
                  </a:schemeClr>
                </a:solidFill>
              </a:defRPr>
            </a:lvl2pPr>
            <a:lvl3pPr>
              <a:defRPr>
                <a:solidFill>
                  <a:schemeClr val="bg1">
                    <a:alpha val="46000"/>
                  </a:schemeClr>
                </a:solidFill>
              </a:defRPr>
            </a:lvl3pPr>
            <a:lvl4pPr>
              <a:defRPr>
                <a:solidFill>
                  <a:schemeClr val="bg1">
                    <a:alpha val="46000"/>
                  </a:schemeClr>
                </a:solidFill>
              </a:defRPr>
            </a:lvl4pPr>
            <a:lvl5pPr>
              <a:defRPr>
                <a:solidFill>
                  <a:schemeClr val="bg1">
                    <a:alpha val="46000"/>
                  </a:schemeClr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3BDED34-F3C8-8740-A027-7F1F2B562E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5489" y="2356526"/>
            <a:ext cx="8451818" cy="540000"/>
          </a:xfrm>
        </p:spPr>
        <p:txBody>
          <a:bodyPr lIns="0" tIns="0" rIns="0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spc="0">
                <a:solidFill>
                  <a:schemeClr val="bg1"/>
                </a:solidFill>
              </a:defRPr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spc="6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4A7A1324-5ADD-E049-9BEC-F9BB915F46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143820"/>
            <a:ext cx="8449071" cy="540000"/>
          </a:xfrm>
        </p:spPr>
        <p:txBody>
          <a:bodyPr lIns="0" tIns="0" rIns="0">
            <a:noAutofit/>
          </a:bodyPr>
          <a:lstStyle>
            <a:lvl1pPr marL="0" indent="0">
              <a:buNone/>
              <a:defRPr sz="2700" spc="0" baseline="0">
                <a:solidFill>
                  <a:schemeClr val="bg1">
                    <a:alpha val="46000"/>
                  </a:schemeClr>
                </a:solidFill>
              </a:defRPr>
            </a:lvl1pPr>
            <a:lvl2pPr>
              <a:defRPr>
                <a:solidFill>
                  <a:schemeClr val="bg1">
                    <a:alpha val="46000"/>
                  </a:schemeClr>
                </a:solidFill>
              </a:defRPr>
            </a:lvl2pPr>
            <a:lvl3pPr>
              <a:defRPr>
                <a:solidFill>
                  <a:schemeClr val="bg1">
                    <a:alpha val="46000"/>
                  </a:schemeClr>
                </a:solidFill>
              </a:defRPr>
            </a:lvl3pPr>
            <a:lvl4pPr>
              <a:defRPr>
                <a:solidFill>
                  <a:schemeClr val="bg1">
                    <a:alpha val="46000"/>
                  </a:schemeClr>
                </a:solidFill>
              </a:defRPr>
            </a:lvl4pPr>
            <a:lvl5pPr>
              <a:defRPr>
                <a:solidFill>
                  <a:schemeClr val="bg1">
                    <a:alpha val="46000"/>
                  </a:schemeClr>
                </a:solidFill>
              </a:defRPr>
            </a:lvl5pPr>
          </a:lstStyle>
          <a:p>
            <a:pPr lvl="0"/>
            <a:r>
              <a:rPr lang="en-US"/>
              <a:t>Name, </a:t>
            </a:r>
            <a:r>
              <a:rPr lang="en-US" err="1"/>
              <a:t>Date,Year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7B7A1-FF68-44BD-9F00-EE476869677F}"/>
              </a:ext>
            </a:extLst>
          </p:cNvPr>
          <p:cNvSpPr/>
          <p:nvPr userDrawn="1"/>
        </p:nvSpPr>
        <p:spPr>
          <a:xfrm>
            <a:off x="0" y="9086850"/>
            <a:ext cx="18288000" cy="124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pic>
        <p:nvPicPr>
          <p:cNvPr id="5" name="Picture 4" descr="A picture containing drawing, clock, meter&#10;&#10;Description automatically generated">
            <a:extLst>
              <a:ext uri="{FF2B5EF4-FFF2-40B4-BE49-F238E27FC236}">
                <a16:creationId xmlns:a16="http://schemas.microsoft.com/office/drawing/2014/main" id="{83F9C26B-39DF-490A-A9A9-3F75434C4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542" y="9544048"/>
            <a:ext cx="2062305" cy="32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12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9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32779" y="318857"/>
            <a:ext cx="15400986" cy="771429"/>
          </a:xfrm>
        </p:spPr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E055684D-2BAE-4CF1-8040-F01D6D3DE55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2279240" y="9566851"/>
            <a:ext cx="3004605" cy="308606"/>
          </a:xfrm>
          <a:prstGeom prst="rect">
            <a:avLst/>
          </a:prstGeom>
        </p:spPr>
        <p:txBody>
          <a:bodyPr vert="horz" lIns="98734" tIns="49367" rIns="98734" bIns="49367" rtlCol="0" anchor="ctr"/>
          <a:lstStyle>
            <a:lvl1pPr algn="l">
              <a:defRPr sz="1428" baseline="0">
                <a:solidFill>
                  <a:srgbClr val="003366"/>
                </a:solidFill>
                <a:latin typeface="Hind Light" panose="02000000000000000000" pitchFamily="2" charset="0"/>
                <a:cs typeface="Hind Light" panose="02000000000000000000" pitchFamily="2" charset="0"/>
              </a:defRPr>
            </a:lvl1pPr>
          </a:lstStyle>
          <a:p>
            <a:r>
              <a:rPr lang="fr-FR"/>
              <a:t>Septembre 2017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DC65555A-C71B-462C-B7DA-19DE8186B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6139395" y="9566851"/>
            <a:ext cx="5791200" cy="308606"/>
          </a:xfrm>
          <a:prstGeom prst="rect">
            <a:avLst/>
          </a:prstGeom>
        </p:spPr>
        <p:txBody>
          <a:bodyPr vert="horz" lIns="98734" tIns="49367" rIns="98734" bIns="49367" rtlCol="0" anchor="ctr"/>
          <a:lstStyle>
            <a:lvl1pPr algn="ctr">
              <a:defRPr sz="1428">
                <a:solidFill>
                  <a:srgbClr val="003366"/>
                </a:solidFill>
                <a:latin typeface="Hind Light" panose="02000000000000000000" pitchFamily="2" charset="0"/>
                <a:cs typeface="Hind Light" panose="02000000000000000000" pitchFamily="2" charset="0"/>
              </a:defRPr>
            </a:lvl1pPr>
          </a:lstStyle>
          <a:p>
            <a:r>
              <a:rPr lang="fr-FR"/>
              <a:t>Séminaire d’intégration</a:t>
            </a:r>
          </a:p>
        </p:txBody>
      </p:sp>
    </p:spTree>
    <p:extLst>
      <p:ext uri="{BB962C8B-B14F-4D97-AF65-F5344CB8AC3E}">
        <p14:creationId xmlns:p14="http://schemas.microsoft.com/office/powerpoint/2010/main" val="1297873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5D1B2-B232-3849-9FDE-03A8E938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7B5F2-D55B-384E-B6C3-845D330D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731A1681-B67C-634E-B9F8-D054051C2089}" type="slidenum">
              <a:rPr lang="en-US" smtClean="0"/>
              <a:t>‹N°›</a:t>
            </a:fld>
            <a:endParaRPr lang="en-US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18AEA6C-7409-2947-AA24-4A85E0C015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857500"/>
            <a:ext cx="17373600" cy="5429250"/>
          </a:xfrm>
        </p:spPr>
        <p:txBody>
          <a:bodyPr lIns="0" tIns="0" rIns="0">
            <a:noAutofit/>
          </a:bodyPr>
          <a:lstStyle>
            <a:lvl1pPr marL="685800" indent="-685800">
              <a:lnSpc>
                <a:spcPts val="3900"/>
              </a:lnSpc>
              <a:buClr>
                <a:schemeClr val="tx2"/>
              </a:buClr>
              <a:buFont typeface="+mj-lt"/>
              <a:buAutoNum type="arabicPeriod"/>
              <a:tabLst>
                <a:tab pos="8474870" algn="r"/>
              </a:tabLst>
              <a:defRPr sz="3600" b="0" spc="0" baseline="0">
                <a:solidFill>
                  <a:schemeClr val="tx1"/>
                </a:solidFill>
              </a:defRPr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Section 1 title</a:t>
            </a:r>
          </a:p>
          <a:p>
            <a:pPr lvl="0"/>
            <a:r>
              <a:rPr lang="en-US"/>
              <a:t>Section 2 title</a:t>
            </a:r>
          </a:p>
          <a:p>
            <a:pPr lvl="0"/>
            <a:r>
              <a:rPr lang="en-US"/>
              <a:t>Section 3 title</a:t>
            </a:r>
          </a:p>
          <a:p>
            <a:pPr lvl="0"/>
            <a:r>
              <a:rPr lang="en-US"/>
              <a:t>Section 4 title</a:t>
            </a:r>
          </a:p>
          <a:p>
            <a:pPr lvl="0"/>
            <a:r>
              <a:rPr lang="en-US"/>
              <a:t>Section 5 title</a:t>
            </a:r>
          </a:p>
          <a:p>
            <a:pPr lvl="0"/>
            <a:r>
              <a:rPr lang="en-US"/>
              <a:t>Section 6 title</a:t>
            </a:r>
          </a:p>
          <a:p>
            <a:pPr lvl="0"/>
            <a:r>
              <a:rPr lang="en-US"/>
              <a:t>Section 7 title</a:t>
            </a:r>
          </a:p>
          <a:p>
            <a:pPr lvl="0"/>
            <a:r>
              <a:rPr lang="en-US"/>
              <a:t>Section 8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BAEC8-C22A-5648-91D8-690C3C51E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GB"/>
              <a:t>Contents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4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tic contac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06F28D-75C7-4A1F-9018-4FE2D7E4EC44}"/>
              </a:ext>
            </a:extLst>
          </p:cNvPr>
          <p:cNvSpPr/>
          <p:nvPr userDrawn="1"/>
        </p:nvSpPr>
        <p:spPr>
          <a:xfrm>
            <a:off x="0" y="9086850"/>
            <a:ext cx="18288000" cy="124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pic>
        <p:nvPicPr>
          <p:cNvPr id="5" name="Picture 4" descr="A picture containing drawing, clock, meter&#10;&#10;Description automatically generated">
            <a:extLst>
              <a:ext uri="{FF2B5EF4-FFF2-40B4-BE49-F238E27FC236}">
                <a16:creationId xmlns:a16="http://schemas.microsoft.com/office/drawing/2014/main" id="{54AA77A3-6F55-4294-9684-BA8D1D3CA9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542" y="9544048"/>
            <a:ext cx="2062305" cy="326363"/>
          </a:xfrm>
          <a:prstGeom prst="rect">
            <a:avLst/>
          </a:prstGeom>
        </p:spPr>
      </p:pic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EA593AB5-DFA0-4A29-80E7-B466D7EC108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9F1348F3-D1DB-4B22-82F2-A286FDC2EEA4}" type="datetime3">
              <a:rPr lang="en-US" smtClean="0"/>
              <a:t>12 January 2022</a:t>
            </a:fld>
            <a:endParaRPr lang="en-US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84603E45-0675-4AE4-9114-0BBB8D3F691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362248D-727D-4AB0-8B4D-161A0464111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31A1681-B67C-634E-B9F8-D054051C208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8E6C2-E380-4493-BB73-10B7FF458998}"/>
              </a:ext>
            </a:extLst>
          </p:cNvPr>
          <p:cNvSpPr txBox="1"/>
          <p:nvPr userDrawn="1"/>
        </p:nvSpPr>
        <p:spPr>
          <a:xfrm>
            <a:off x="447542" y="8467679"/>
            <a:ext cx="373590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200" spc="60">
                <a:solidFill>
                  <a:schemeClr val="bg1"/>
                </a:solidFill>
              </a:rPr>
              <a:t>© Mazars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89DEF-0D5E-454D-B872-C9C4F92748E7}"/>
              </a:ext>
            </a:extLst>
          </p:cNvPr>
          <p:cNvSpPr txBox="1"/>
          <p:nvPr userDrawn="1"/>
        </p:nvSpPr>
        <p:spPr>
          <a:xfrm>
            <a:off x="457200" y="459327"/>
            <a:ext cx="84734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3600" spc="6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5F7734-8643-47C3-9380-13EA914B56BA}"/>
              </a:ext>
            </a:extLst>
          </p:cNvPr>
          <p:cNvSpPr txBox="1"/>
          <p:nvPr userDrawn="1"/>
        </p:nvSpPr>
        <p:spPr>
          <a:xfrm>
            <a:off x="9372600" y="459327"/>
            <a:ext cx="84734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3600" spc="60">
                <a:solidFill>
                  <a:schemeClr val="bg1"/>
                </a:solidFill>
              </a:rPr>
              <a:t>Suivez-nous 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26134E-C767-4CEC-A972-4736C68BDE81}"/>
              </a:ext>
            </a:extLst>
          </p:cNvPr>
          <p:cNvSpPr txBox="1"/>
          <p:nvPr userDrawn="1"/>
        </p:nvSpPr>
        <p:spPr>
          <a:xfrm>
            <a:off x="9357386" y="2356259"/>
            <a:ext cx="8473413" cy="1637985"/>
          </a:xfrm>
          <a:prstGeom prst="rect">
            <a:avLst/>
          </a:prstGeom>
          <a:noFill/>
        </p:spPr>
        <p:txBody>
          <a:bodyPr wrap="square" lIns="0" tIns="108000" rIns="0" bIns="108000" rtlCol="0">
            <a:spAutoFit/>
          </a:bodyPr>
          <a:lstStyle/>
          <a:p>
            <a:pPr marL="0" indent="0" algn="l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 sz="2100" b="1" spc="60">
                <a:solidFill>
                  <a:schemeClr val="bg1"/>
                </a:solidFill>
              </a:rPr>
              <a:t>LinkedIn:</a:t>
            </a:r>
          </a:p>
          <a:p>
            <a:pPr marL="0" indent="0" algn="l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en-US" sz="2100" b="0" spc="60">
                <a:solidFill>
                  <a:schemeClr val="bg1"/>
                </a:solidFill>
              </a:rPr>
              <a:t>www.linkedin.com/company/Mazars</a:t>
            </a:r>
          </a:p>
          <a:p>
            <a: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 sz="2100" b="1" kern="1200" spc="6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Twitter:</a:t>
            </a:r>
          </a:p>
          <a:p>
            <a:pPr marL="0" indent="0" algn="l" defTabSz="1371600" rtl="0" eaLnBrk="1" latinLnBrk="0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en-US" sz="2100" b="0" kern="1200" spc="6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www.twitter.com/MazarsenFrance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5AA9AF-F0CC-4166-B24A-B16C1DC926E0}"/>
              </a:ext>
            </a:extLst>
          </p:cNvPr>
          <p:cNvSpPr txBox="1"/>
          <p:nvPr userDrawn="1"/>
        </p:nvSpPr>
        <p:spPr>
          <a:xfrm>
            <a:off x="454607" y="2356259"/>
            <a:ext cx="8473413" cy="550508"/>
          </a:xfrm>
          <a:prstGeom prst="rect">
            <a:avLst/>
          </a:prstGeom>
          <a:noFill/>
        </p:spPr>
        <p:txBody>
          <a:bodyPr wrap="square" lIns="0" tIns="108000" rIns="0" bIns="108000" rtlCol="0">
            <a:spAutoFit/>
          </a:bodyPr>
          <a:lstStyle/>
          <a:p>
            <a:pPr marL="0" indent="0" algn="l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 sz="2400" b="1" spc="60">
                <a:solidFill>
                  <a:schemeClr val="bg1"/>
                </a:solidFill>
              </a:rPr>
              <a:t>Mazars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CC53F-9D9F-4987-8DBE-7AA0E096486D}"/>
              </a:ext>
            </a:extLst>
          </p:cNvPr>
          <p:cNvSpPr txBox="1"/>
          <p:nvPr userDrawn="1"/>
        </p:nvSpPr>
        <p:spPr>
          <a:xfrm>
            <a:off x="448514" y="5205601"/>
            <a:ext cx="8459336" cy="2472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7389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Mazars est un groupe international et intégré spécialisé dans l’audit, la fiscalité et le conseil ainsi que dans les services comptables et juridiques*. Présents dans plus de 90 pays et territoires, nous nous appuyons sur l’expertise de nos 40 400 professionnels – 24 400 au sein de notre partnership intégré et 16 000 au sein de « Mazars North America Alliance » – pour accompagner les entreprises de toutes tailles à chaque étape de leur développement.</a:t>
            </a:r>
          </a:p>
          <a:p>
            <a:pPr marL="0" marR="0" lvl="0" indent="0" algn="l" defTabSz="67389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*dans les pays dans lesquels les lois en vigueur l’autorisent</a:t>
            </a:r>
          </a:p>
          <a:p>
            <a:pPr marL="0" marR="0" lvl="0" indent="0" algn="l" defTabSz="67389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7389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7389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71463" indent="-271463" algn="l">
              <a:buFont typeface="Arial" panose="020B0604020202020204" pitchFamily="34" charset="0"/>
              <a:buChar char="•"/>
            </a:pPr>
            <a:endParaRPr lang="en-US" sz="2100" spc="6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BE81B9-4DF2-4279-9CD4-B1BD4E34460E}"/>
              </a:ext>
            </a:extLst>
          </p:cNvPr>
          <p:cNvSpPr txBox="1"/>
          <p:nvPr userDrawn="1"/>
        </p:nvSpPr>
        <p:spPr>
          <a:xfrm>
            <a:off x="447542" y="7988706"/>
            <a:ext cx="8473413" cy="41195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www.mazars.fr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5582BC9-6E2D-4E84-8E75-53C9B94DAB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857500"/>
            <a:ext cx="8473413" cy="1940208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Address</a:t>
            </a: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8CCC5E8C-D412-4B06-80B6-23DEAC05D2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" y="6449611"/>
            <a:ext cx="8470107" cy="1071563"/>
          </a:xfrm>
        </p:spPr>
        <p:txBody>
          <a:bodyPr/>
          <a:lstStyle>
            <a:lvl1pPr marL="0" indent="0" defTabSz="673895">
              <a:buNone/>
              <a:defRPr sz="1200">
                <a:solidFill>
                  <a:schemeClr val="bg1"/>
                </a:solidFill>
              </a:defRPr>
            </a:lvl1pPr>
            <a:lvl2pPr marL="0" indent="0" defTabSz="673895">
              <a:buNone/>
              <a:defRPr sz="1200">
                <a:solidFill>
                  <a:schemeClr val="bg1"/>
                </a:solidFill>
              </a:defRPr>
            </a:lvl2pPr>
            <a:lvl3pPr marL="0" indent="0" defTabSz="673895">
              <a:buNone/>
              <a:defRPr sz="1200">
                <a:solidFill>
                  <a:schemeClr val="bg1"/>
                </a:solidFill>
              </a:defRPr>
            </a:lvl3pPr>
            <a:lvl4pPr marL="0" indent="0" defTabSz="673895">
              <a:buNone/>
              <a:defRPr sz="1200">
                <a:solidFill>
                  <a:schemeClr val="bg1"/>
                </a:solidFill>
              </a:defRPr>
            </a:lvl4pPr>
            <a:lvl5pPr marL="0" indent="0" defTabSz="673895">
              <a:buNone/>
              <a:defRPr sz="1200">
                <a:solidFill>
                  <a:schemeClr val="bg1"/>
                </a:solidFill>
              </a:defRPr>
            </a:lvl5pPr>
          </a:lstStyle>
          <a:p>
            <a:r>
              <a:rPr lang="en-GB" err="1"/>
              <a:t>Ajouter</a:t>
            </a:r>
            <a:r>
              <a:rPr lang="en-GB"/>
              <a:t> des mentions </a:t>
            </a:r>
            <a:r>
              <a:rPr lang="en-GB" err="1"/>
              <a:t>légales</a:t>
            </a:r>
            <a:r>
              <a:rPr lang="en-GB"/>
              <a:t> (OPTIONNEL)</a:t>
            </a:r>
          </a:p>
        </p:txBody>
      </p:sp>
    </p:spTree>
    <p:extLst>
      <p:ext uri="{BB962C8B-B14F-4D97-AF65-F5344CB8AC3E}">
        <p14:creationId xmlns:p14="http://schemas.microsoft.com/office/powerpoint/2010/main" val="41971546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ge.asso.fr/publications/2018-actes-du-colloque-5-juin-alumni-acteurs-de-lavenir/" TargetMode="External"/><Relationship Id="rId2" Type="http://schemas.openxmlformats.org/officeDocument/2006/relationships/hyperlink" Target="https://www.cge.asso.fr/evenements/colloque-2018-cge-alumni-acteurs-de-laveni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47" Type="http://schemas.openxmlformats.org/officeDocument/2006/relationships/image" Target="../media/image59.jpeg"/><Relationship Id="rId50" Type="http://schemas.openxmlformats.org/officeDocument/2006/relationships/image" Target="../media/image62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9" Type="http://schemas.openxmlformats.org/officeDocument/2006/relationships/image" Target="../media/image41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45" Type="http://schemas.openxmlformats.org/officeDocument/2006/relationships/image" Target="../media/image57.png"/><Relationship Id="rId53" Type="http://schemas.openxmlformats.org/officeDocument/2006/relationships/image" Target="../media/image65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52" Type="http://schemas.openxmlformats.org/officeDocument/2006/relationships/image" Target="../media/image64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48" Type="http://schemas.openxmlformats.org/officeDocument/2006/relationships/image" Target="../media/image60.png"/><Relationship Id="rId8" Type="http://schemas.openxmlformats.org/officeDocument/2006/relationships/image" Target="../media/image20.png"/><Relationship Id="rId51" Type="http://schemas.openxmlformats.org/officeDocument/2006/relationships/image" Target="../media/image63.png"/><Relationship Id="rId3" Type="http://schemas.openxmlformats.org/officeDocument/2006/relationships/image" Target="../media/image15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Relationship Id="rId46" Type="http://schemas.openxmlformats.org/officeDocument/2006/relationships/image" Target="../media/image58.png"/><Relationship Id="rId20" Type="http://schemas.openxmlformats.org/officeDocument/2006/relationships/image" Target="../media/image32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4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s.sphinxonline.net/v4/s/e164zb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607060"/>
            <a:ext cx="13084230" cy="73598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4673994"/>
            <a:ext cx="18288000" cy="3723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FFFFFF"/>
                </a:solidFill>
                <a:latin typeface="Helveticish Bold"/>
              </a:rPr>
              <a:t>« Cotisations, appels à générosité, dons et legs : comment s'y retrouver? »</a:t>
            </a:r>
          </a:p>
          <a:p>
            <a:pPr algn="ctr">
              <a:lnSpc>
                <a:spcPts val="12739"/>
              </a:lnSpc>
            </a:pPr>
            <a:endParaRPr lang="en-US" sz="6100">
              <a:solidFill>
                <a:srgbClr val="FFFFFF"/>
              </a:solidFill>
              <a:latin typeface="Helveticish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0682" y="393388"/>
            <a:ext cx="3850377" cy="127062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07666" y="2237914"/>
            <a:ext cx="10672667" cy="994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u="sng">
                <a:solidFill>
                  <a:srgbClr val="FFFFFF"/>
                </a:solidFill>
                <a:latin typeface="Helveticish"/>
              </a:rPr>
              <a:t>Réunion du GT Alumni de la CGE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78381" y="1781223"/>
            <a:ext cx="5331237" cy="599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</a:rPr>
              <a:t>Mardi 30 novembre 2021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39000" y="3136944"/>
            <a:ext cx="3338465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Helveticish"/>
              </a:rPr>
              <a:t>14h30 - 16h30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7261E1C-7459-4F41-8414-416066F5B052}"/>
              </a:ext>
            </a:extLst>
          </p:cNvPr>
          <p:cNvSpPr txBox="1"/>
          <p:nvPr/>
        </p:nvSpPr>
        <p:spPr>
          <a:xfrm>
            <a:off x="2209800" y="876300"/>
            <a:ext cx="1386840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4000" b="1" u="sng">
                <a:latin typeface="Helveticish"/>
                <a:ea typeface="Helveticish"/>
                <a:cs typeface="Helveticish"/>
              </a:rPr>
              <a:t>Rappel du contexte de l’enquête sur </a:t>
            </a:r>
            <a:endParaRPr lang="fr-FR" sz="4000" b="1" u="sng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  <a:p>
            <a:pPr algn="ctr"/>
            <a:r>
              <a:rPr lang="fr-FR" sz="4000" b="1" u="sng">
                <a:latin typeface="Helveticish"/>
                <a:ea typeface="Helveticish"/>
                <a:cs typeface="Helveticish"/>
              </a:rPr>
              <a:t>« l’Etat des lieux des associations d’Alumni en France »</a:t>
            </a:r>
            <a:r>
              <a:rPr lang="fr-FR" sz="4000" u="sng">
                <a:latin typeface="Helveticish"/>
                <a:ea typeface="Helveticish"/>
                <a:cs typeface="Helveticish"/>
              </a:rPr>
              <a:t>  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0BF695-1D12-4294-B612-7B298F552B1F}"/>
              </a:ext>
            </a:extLst>
          </p:cNvPr>
          <p:cNvSpPr txBox="1"/>
          <p:nvPr/>
        </p:nvSpPr>
        <p:spPr>
          <a:xfrm>
            <a:off x="533400" y="2857500"/>
            <a:ext cx="17449800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800" b="1" u="sng">
                <a:latin typeface="Helveticish"/>
                <a:ea typeface="Helveticish"/>
                <a:cs typeface="Helveticish"/>
              </a:rPr>
              <a:t>Colloque Alumni de la CGE, le 5 juin 2018, "les Alumni acteurs de l'avenir" :</a:t>
            </a:r>
            <a:endParaRPr lang="fr-FR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b="1" u="sng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  <a:p>
            <a:r>
              <a:rPr lang="fr-FR" sz="2800">
                <a:ea typeface="+mn-lt"/>
                <a:cs typeface="+mn-lt"/>
                <a:hlinkClick r:id="rId2"/>
              </a:rPr>
              <a:t>https://www.cge.asso.fr/evenements/colloque-2018-cge-alumni-acteurs-de-lavenir/</a:t>
            </a:r>
            <a:r>
              <a:rPr lang="fr-FR" sz="2800">
                <a:ea typeface="+mn-lt"/>
                <a:cs typeface="+mn-lt"/>
              </a:rPr>
              <a:t> </a:t>
            </a:r>
            <a:endParaRPr lang="fr-FR"/>
          </a:p>
          <a:p>
            <a:endParaRPr lang="fr-FR" sz="2800" b="1" u="sng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  <a:p>
            <a:r>
              <a:rPr lang="fr-FR" sz="2800" b="1" u="sng">
                <a:latin typeface="Helveticish"/>
                <a:ea typeface="Helveticish"/>
                <a:cs typeface="Helveticish"/>
              </a:rPr>
              <a:t>Les Actes :</a:t>
            </a:r>
            <a:r>
              <a:rPr lang="fr-FR" sz="2800">
                <a:latin typeface="Calibri"/>
                <a:ea typeface="Helveticish"/>
                <a:cs typeface="Calibri"/>
              </a:rPr>
              <a:t> </a:t>
            </a:r>
            <a:r>
              <a:rPr lang="fr-FR" sz="2800">
                <a:ea typeface="+mn-lt"/>
                <a:cs typeface="+mn-lt"/>
                <a:hlinkClick r:id="rId3"/>
              </a:rPr>
              <a:t>https://www.cge.asso.fr/publications/2018-actes-du-colloque-5-juin-alumni-acteurs-de-lavenir/</a:t>
            </a:r>
            <a:r>
              <a:rPr lang="fr-FR" sz="2800">
                <a:ea typeface="+mn-lt"/>
                <a:cs typeface="+mn-lt"/>
              </a:rPr>
              <a:t>  </a:t>
            </a:r>
          </a:p>
          <a:p>
            <a:endParaRPr lang="fr-FR" sz="2800" b="1" u="sng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  <a:p>
            <a:r>
              <a:rPr lang="fr-FR" sz="2800" b="1" u="sng">
                <a:latin typeface="Helveticish"/>
                <a:ea typeface="Helveticish"/>
                <a:cs typeface="Helveticish"/>
              </a:rPr>
              <a:t>Calendrier de l’enquête : </a:t>
            </a:r>
          </a:p>
          <a:p>
            <a:r>
              <a:rPr lang="fr-FR" sz="2800">
                <a:latin typeface="Helveticish"/>
                <a:ea typeface="Helveticish"/>
                <a:cs typeface="Helveticish"/>
              </a:rPr>
              <a:t>- </a:t>
            </a:r>
            <a:r>
              <a:rPr lang="fr-FR" sz="3200">
                <a:latin typeface="Helveticish"/>
                <a:ea typeface="Helveticish"/>
                <a:cs typeface="Helveticish"/>
              </a:rPr>
              <a:t>Dernière relance en cours : </a:t>
            </a:r>
            <a:r>
              <a:rPr lang="fr-FR" sz="3200" b="1" u="sng">
                <a:latin typeface="Helveticish"/>
                <a:ea typeface="Helveticish"/>
                <a:cs typeface="Helveticish"/>
              </a:rPr>
              <a:t>RSVP avant le 6 décembre 2021</a:t>
            </a:r>
            <a:r>
              <a:rPr lang="fr-FR" sz="3200">
                <a:latin typeface="Helveticish"/>
                <a:ea typeface="Helveticish"/>
                <a:cs typeface="Helveticish"/>
              </a:rPr>
              <a:t>.</a:t>
            </a:r>
            <a:endParaRPr lang="fr-FR" sz="3200" b="1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  <a:p>
            <a:r>
              <a:rPr lang="fr-FR" sz="3200">
                <a:latin typeface="Helveticish"/>
                <a:ea typeface="Helveticish"/>
                <a:cs typeface="Helveticish"/>
              </a:rPr>
              <a:t>-Synthèse fin décembre 2021</a:t>
            </a:r>
          </a:p>
          <a:p>
            <a:r>
              <a:rPr lang="fr-FR" sz="3200">
                <a:latin typeface="Helveticish"/>
                <a:ea typeface="Helveticish"/>
                <a:cs typeface="Helveticish"/>
              </a:rPr>
              <a:t>-Restitution prévue début janvier 2022</a:t>
            </a:r>
            <a:endParaRPr lang="fr-FR" sz="3200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  <a:p>
            <a:r>
              <a:rPr lang="fr-FR" sz="3200">
                <a:latin typeface="Helveticish"/>
                <a:ea typeface="Helveticish"/>
                <a:cs typeface="Helveticish"/>
              </a:rPr>
              <a:t>-Communication sur la publication fin janvier 2022.</a:t>
            </a:r>
            <a:endParaRPr lang="fr-FR" sz="3200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b="1" u="sng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</p:txBody>
      </p:sp>
      <p:pic>
        <p:nvPicPr>
          <p:cNvPr id="4" name="Picture 31">
            <a:extLst>
              <a:ext uri="{FF2B5EF4-FFF2-40B4-BE49-F238E27FC236}">
                <a16:creationId xmlns:a16="http://schemas.microsoft.com/office/drawing/2014/main" id="{CC982CCD-02FA-4618-8B0B-4C9698EAE0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05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>
            <a:extLst>
              <a:ext uri="{FF2B5EF4-FFF2-40B4-BE49-F238E27FC236}">
                <a16:creationId xmlns:a16="http://schemas.microsoft.com/office/drawing/2014/main" id="{A0544E86-D1E8-48E7-B908-1740C3E4FAD8}"/>
              </a:ext>
            </a:extLst>
          </p:cNvPr>
          <p:cNvSpPr txBox="1"/>
          <p:nvPr/>
        </p:nvSpPr>
        <p:spPr>
          <a:xfrm>
            <a:off x="5676900" y="2404430"/>
            <a:ext cx="6934199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err="1">
                <a:solidFill>
                  <a:srgbClr val="000000"/>
                </a:solidFill>
                <a:latin typeface="Helveticish"/>
              </a:rPr>
              <a:t>Aurélie</a:t>
            </a:r>
            <a:r>
              <a:rPr lang="en-US" sz="5199">
                <a:solidFill>
                  <a:srgbClr val="000000"/>
                </a:solidFill>
                <a:latin typeface="Helveticish"/>
              </a:rPr>
              <a:t> ADUAYI-AKUE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65AC6C-A8BC-4C5E-9B15-7826CF19A491}"/>
              </a:ext>
            </a:extLst>
          </p:cNvPr>
          <p:cNvSpPr txBox="1"/>
          <p:nvPr/>
        </p:nvSpPr>
        <p:spPr>
          <a:xfrm>
            <a:off x="4785070" y="3492471"/>
            <a:ext cx="85344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Helveticish"/>
                <a:ea typeface="Helveticish"/>
                <a:cs typeface="Helveticish"/>
              </a:rPr>
              <a:t>Stagiaire pour le GT Alumni de la CGE,</a:t>
            </a:r>
          </a:p>
          <a:p>
            <a:pPr algn="ctr"/>
            <a:r>
              <a:rPr lang="en-US" sz="2400" b="1">
                <a:latin typeface="Helveticish"/>
                <a:ea typeface="Helveticish"/>
                <a:cs typeface="Helveticish"/>
              </a:rPr>
              <a:t> </a:t>
            </a:r>
            <a:r>
              <a:rPr lang="en-US" sz="2400" b="1" err="1">
                <a:latin typeface="Helveticish"/>
                <a:ea typeface="Helveticish"/>
                <a:cs typeface="Helveticish"/>
              </a:rPr>
              <a:t>Étudiante</a:t>
            </a:r>
            <a:r>
              <a:rPr lang="en-US" sz="2400" b="1">
                <a:latin typeface="Helveticish"/>
                <a:ea typeface="Helveticish"/>
                <a:cs typeface="Helveticish"/>
              </a:rPr>
              <a:t> à ICN Business School</a:t>
            </a:r>
            <a:endParaRPr lang="en-US" sz="2400" b="1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  <a:p>
            <a:endParaRPr lang="fr-FR"/>
          </a:p>
        </p:txBody>
      </p:sp>
      <p:pic>
        <p:nvPicPr>
          <p:cNvPr id="17" name="Picture 31">
            <a:extLst>
              <a:ext uri="{FF2B5EF4-FFF2-40B4-BE49-F238E27FC236}">
                <a16:creationId xmlns:a16="http://schemas.microsoft.com/office/drawing/2014/main" id="{0D0ADA0F-35DE-4B1D-88EB-C1FD3AECB0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pic>
        <p:nvPicPr>
          <p:cNvPr id="11" name="Picture 2" descr="Aurélie ADUAYI-AKUE">
            <a:extLst>
              <a:ext uri="{FF2B5EF4-FFF2-40B4-BE49-F238E27FC236}">
                <a16:creationId xmlns:a16="http://schemas.microsoft.com/office/drawing/2014/main" id="{42C9EE39-9B7C-4256-A413-BD1CE1B3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611" y="5068902"/>
            <a:ext cx="4733319" cy="473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746561B-094A-4CDC-8DB2-51D861C407C7}"/>
              </a:ext>
            </a:extLst>
          </p:cNvPr>
          <p:cNvSpPr txBox="1"/>
          <p:nvPr/>
        </p:nvSpPr>
        <p:spPr>
          <a:xfrm>
            <a:off x="660578" y="1436678"/>
            <a:ext cx="16966841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79"/>
              </a:lnSpc>
            </a:pPr>
            <a:r>
              <a:rPr lang="en-US" sz="4800" spc="77" dirty="0">
                <a:latin typeface="Helveticish Bold"/>
              </a:rPr>
              <a:t>PREMIÈRE RESTITUTION DE L'ENQUÊTE ALUMNI 2021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88816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343434" cy="12929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43434" y="0"/>
            <a:ext cx="2853289" cy="1028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8559" y="0"/>
            <a:ext cx="2458678" cy="11760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37237" y="-103989"/>
            <a:ext cx="1396918" cy="13969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34154" y="0"/>
            <a:ext cx="2565657" cy="11760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977541" y="80120"/>
            <a:ext cx="2916047" cy="10959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893587" y="-103989"/>
            <a:ext cx="1887815" cy="11326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t="24234"/>
          <a:stretch>
            <a:fillRect/>
          </a:stretch>
        </p:blipFill>
        <p:spPr>
          <a:xfrm>
            <a:off x="0" y="1292929"/>
            <a:ext cx="2343434" cy="12115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81170" y="1292929"/>
            <a:ext cx="2199585" cy="10997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95025" y="1243685"/>
            <a:ext cx="1568234" cy="9512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372342" y="1243685"/>
            <a:ext cx="1101749" cy="10997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 t="11812" b="14331"/>
          <a:stretch>
            <a:fillRect/>
          </a:stretch>
        </p:blipFill>
        <p:spPr>
          <a:xfrm>
            <a:off x="7937237" y="1292929"/>
            <a:ext cx="2679747" cy="10505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 b="17212"/>
          <a:stretch>
            <a:fillRect/>
          </a:stretch>
        </p:blipFill>
        <p:spPr>
          <a:xfrm>
            <a:off x="7937237" y="1243685"/>
            <a:ext cx="2497906" cy="9512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/>
          <a:srcRect l="11638" t="32269" r="7317" b="33477"/>
          <a:stretch>
            <a:fillRect/>
          </a:stretch>
        </p:blipFill>
        <p:spPr>
          <a:xfrm>
            <a:off x="12219390" y="1292929"/>
            <a:ext cx="3854657" cy="10861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616983" y="1028700"/>
            <a:ext cx="1602407" cy="182361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968177" y="1189026"/>
            <a:ext cx="1203696" cy="1203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95312" y="6380923"/>
            <a:ext cx="1313008" cy="13130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104286" y="6433495"/>
            <a:ext cx="1260437" cy="12604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/>
          <a:srcRect t="2911" b="13656"/>
          <a:stretch>
            <a:fillRect/>
          </a:stretch>
        </p:blipFill>
        <p:spPr>
          <a:xfrm>
            <a:off x="3415234" y="6433495"/>
            <a:ext cx="1805815" cy="150663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5711336" y="6822763"/>
            <a:ext cx="3455780" cy="111736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5860611" y="6682664"/>
            <a:ext cx="2427389" cy="115465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357270" y="6826046"/>
            <a:ext cx="4983344" cy="86788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4639463" y="6638858"/>
            <a:ext cx="1221147" cy="79713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23615" y="7837314"/>
            <a:ext cx="1656403" cy="110615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880017" y="8029090"/>
            <a:ext cx="2942830" cy="91437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5244828" y="8029090"/>
            <a:ext cx="1151856" cy="115185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8"/>
          <a:srcRect l="15972" t="20566" r="15153" b="20512"/>
          <a:stretch>
            <a:fillRect/>
          </a:stretch>
        </p:blipFill>
        <p:spPr>
          <a:xfrm>
            <a:off x="6731014" y="8029090"/>
            <a:ext cx="1407114" cy="120377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9"/>
          <a:srcRect t="8611"/>
          <a:stretch>
            <a:fillRect/>
          </a:stretch>
        </p:blipFill>
        <p:spPr>
          <a:xfrm>
            <a:off x="8412142" y="7961173"/>
            <a:ext cx="2663753" cy="127169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0"/>
          <a:srcRect t="13287"/>
          <a:stretch>
            <a:fillRect/>
          </a:stretch>
        </p:blipFill>
        <p:spPr>
          <a:xfrm>
            <a:off x="11110282" y="7824957"/>
            <a:ext cx="1780748" cy="154412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12760903" y="7837314"/>
            <a:ext cx="1395554" cy="139555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14184710" y="7961173"/>
            <a:ext cx="1912454" cy="1193741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395312" y="8943469"/>
            <a:ext cx="2284268" cy="100557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6186623" y="8082417"/>
            <a:ext cx="1785068" cy="95125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35"/>
          <a:srcRect l="158" t="19199"/>
          <a:stretch>
            <a:fillRect/>
          </a:stretch>
        </p:blipFill>
        <p:spPr>
          <a:xfrm>
            <a:off x="2734504" y="9154914"/>
            <a:ext cx="2656909" cy="1075104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5391414" y="9345701"/>
            <a:ext cx="2167279" cy="69352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7807738" y="9345701"/>
            <a:ext cx="2234705" cy="6935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10042444" y="9180946"/>
            <a:ext cx="1514443" cy="11060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848942" y="9369083"/>
            <a:ext cx="868336" cy="868336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12891031" y="9493471"/>
            <a:ext cx="1408091" cy="61956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4450594" y="9533177"/>
            <a:ext cx="2330808" cy="40159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42"/>
          <a:srcRect r="51796" b="49865"/>
          <a:stretch>
            <a:fillRect/>
          </a:stretch>
        </p:blipFill>
        <p:spPr>
          <a:xfrm>
            <a:off x="16781402" y="9145816"/>
            <a:ext cx="1264221" cy="1314869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>
          <a:xfrm>
            <a:off x="223615" y="2392721"/>
            <a:ext cx="1184372" cy="1184372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>
          <a:xfrm>
            <a:off x="395475" y="5215106"/>
            <a:ext cx="1915227" cy="804395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>
          <a:xfrm>
            <a:off x="16210241" y="5342417"/>
            <a:ext cx="2098116" cy="878896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>
          <a:xfrm>
            <a:off x="16601125" y="2568859"/>
            <a:ext cx="1316349" cy="832096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6817727" y="4100127"/>
            <a:ext cx="4698778" cy="156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Helveticish Bold"/>
              </a:rPr>
              <a:t>MERCI !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694406" y="3102409"/>
            <a:ext cx="9325727" cy="981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 dirty="0">
                <a:solidFill>
                  <a:srgbClr val="000000"/>
                </a:solidFill>
                <a:latin typeface="Open Sans"/>
              </a:rPr>
              <a:t>50 associations </a:t>
            </a:r>
            <a:r>
              <a:rPr lang="en-US" sz="2800" b="1" dirty="0" err="1">
                <a:solidFill>
                  <a:srgbClr val="000000"/>
                </a:solidFill>
                <a:latin typeface="Open Sans"/>
              </a:rPr>
              <a:t>d'Alumni</a:t>
            </a:r>
            <a:r>
              <a:rPr lang="en-US" sz="2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/>
              </a:rPr>
              <a:t>ont</a:t>
            </a:r>
            <a:r>
              <a:rPr lang="en-US" sz="2800" b="1" dirty="0">
                <a:solidFill>
                  <a:srgbClr val="000000"/>
                </a:solidFill>
                <a:latin typeface="Open Sans"/>
              </a:rPr>
              <a:t> déjà </a:t>
            </a:r>
            <a:r>
              <a:rPr lang="en-US" sz="2800" b="1" dirty="0" err="1">
                <a:solidFill>
                  <a:srgbClr val="000000"/>
                </a:solidFill>
                <a:latin typeface="Open Sans"/>
              </a:rPr>
              <a:t>répondu</a:t>
            </a:r>
            <a:r>
              <a:rPr lang="en-US" sz="2800" b="1" dirty="0">
                <a:solidFill>
                  <a:srgbClr val="000000"/>
                </a:solidFill>
                <a:latin typeface="Open Sans"/>
              </a:rPr>
              <a:t> à </a:t>
            </a:r>
            <a:r>
              <a:rPr lang="en-US" sz="2800" b="1" dirty="0" err="1">
                <a:solidFill>
                  <a:srgbClr val="000000"/>
                </a:solidFill>
                <a:latin typeface="Open Sans"/>
              </a:rPr>
              <a:t>ce</a:t>
            </a:r>
            <a:r>
              <a:rPr lang="en-US" sz="2800" b="1" dirty="0">
                <a:solidFill>
                  <a:srgbClr val="000000"/>
                </a:solidFill>
                <a:latin typeface="Open Sans"/>
              </a:rPr>
              <a:t> jour</a:t>
            </a:r>
          </a:p>
          <a:p>
            <a:pPr algn="ctr">
              <a:lnSpc>
                <a:spcPts val="3920"/>
              </a:lnSpc>
            </a:pPr>
            <a:r>
              <a:rPr lang="en-US" sz="2800" b="1" dirty="0">
                <a:solidFill>
                  <a:srgbClr val="000000"/>
                </a:solidFill>
                <a:latin typeface="Open Sans"/>
              </a:rPr>
              <a:t>à </a:t>
            </a:r>
            <a:r>
              <a:rPr lang="en-US" sz="2800" b="1" dirty="0" err="1">
                <a:solidFill>
                  <a:srgbClr val="000000"/>
                </a:solidFill>
                <a:latin typeface="Open Sans"/>
              </a:rPr>
              <a:t>notre</a:t>
            </a:r>
            <a:r>
              <a:rPr lang="en-US" sz="2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/>
              </a:rPr>
              <a:t>enquête</a:t>
            </a:r>
            <a:r>
              <a:rPr lang="en-US" sz="2800" b="1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pic>
        <p:nvPicPr>
          <p:cNvPr id="50" name="Picture 2" descr="AG DE MINES ST ETIENNE ALUMNI : SAVE THE DATE !">
            <a:extLst>
              <a:ext uri="{FF2B5EF4-FFF2-40B4-BE49-F238E27FC236}">
                <a16:creationId xmlns:a16="http://schemas.microsoft.com/office/drawing/2014/main" id="{B9789FB1-181F-40BB-B3B1-FAC67D893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9" y="3634906"/>
            <a:ext cx="1360781" cy="121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AE Ensisa - Home | Facebook">
            <a:extLst>
              <a:ext uri="{FF2B5EF4-FFF2-40B4-BE49-F238E27FC236}">
                <a16:creationId xmlns:a16="http://schemas.microsoft.com/office/drawing/2014/main" id="{290D35AC-C964-4780-A9CC-C4681C37A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025" y="3689039"/>
            <a:ext cx="1528762" cy="15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SAL - Les échos de l&amp;#39;AGERA">
            <a:extLst>
              <a:ext uri="{FF2B5EF4-FFF2-40B4-BE49-F238E27FC236}">
                <a16:creationId xmlns:a16="http://schemas.microsoft.com/office/drawing/2014/main" id="{BBE5B331-F66F-42E4-93E1-31A668DF8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2" t="6402"/>
          <a:stretch/>
        </p:blipFill>
        <p:spPr bwMode="auto">
          <a:xfrm>
            <a:off x="16616856" y="52308"/>
            <a:ext cx="1938762" cy="100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">
            <a:extLst>
              <a:ext uri="{FF2B5EF4-FFF2-40B4-BE49-F238E27FC236}">
                <a16:creationId xmlns:a16="http://schemas.microsoft.com/office/drawing/2014/main" id="{C4DFF4C2-5F43-4EB8-829A-0F7D6DF44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98" y="2491605"/>
            <a:ext cx="1586125" cy="8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BS Paris Alumni | Home">
            <a:extLst>
              <a:ext uri="{FF2B5EF4-FFF2-40B4-BE49-F238E27FC236}">
                <a16:creationId xmlns:a16="http://schemas.microsoft.com/office/drawing/2014/main" id="{254E7F4B-B735-43B8-ABFD-B41ABF134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116" y="2179789"/>
            <a:ext cx="1086119" cy="108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NSAI Alumni - ENSAI">
            <a:extLst>
              <a:ext uri="{FF2B5EF4-FFF2-40B4-BE49-F238E27FC236}">
                <a16:creationId xmlns:a16="http://schemas.microsoft.com/office/drawing/2014/main" id="{B3AA0CB1-6362-4563-8C01-5149C6216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815" y="1302071"/>
            <a:ext cx="913689" cy="8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sociation des Diplômés de Sciences PO Grenoble">
            <a:extLst>
              <a:ext uri="{FF2B5EF4-FFF2-40B4-BE49-F238E27FC236}">
                <a16:creationId xmlns:a16="http://schemas.microsoft.com/office/drawing/2014/main" id="{FDAA1416-F86E-48AA-BED7-18799118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654" y="3592570"/>
            <a:ext cx="1048095" cy="104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C6B020B-8849-47BF-8CCE-F92757F3C02B}"/>
              </a:ext>
            </a:extLst>
          </p:cNvPr>
          <p:cNvSpPr txBox="1"/>
          <p:nvPr/>
        </p:nvSpPr>
        <p:spPr>
          <a:xfrm>
            <a:off x="2309248" y="1699002"/>
            <a:ext cx="14018216" cy="43242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>
                <a:latin typeface="Calibri"/>
                <a:ea typeface="Calibri"/>
                <a:cs typeface="Calibri"/>
              </a:rPr>
              <a:t>Pour rappel : Questionnaire pour mise à jour et approfondissement de l'enquête 2018 sur "l'état des lieux des associations d'Alumni en France".</a:t>
            </a:r>
            <a:endParaRPr lang="fr-FR" sz="3600" b="1"/>
          </a:p>
          <a:p>
            <a:endParaRPr lang="fr-FR" sz="2400">
              <a:cs typeface="Calibri"/>
            </a:endParaRPr>
          </a:p>
          <a:p>
            <a:endParaRPr lang="fr-FR" sz="2400">
              <a:cs typeface="Calibri"/>
            </a:endParaRPr>
          </a:p>
          <a:p>
            <a:pPr algn="ctr"/>
            <a:r>
              <a:rPr lang="fr-FR" sz="3600">
                <a:ea typeface="+mn-lt"/>
                <a:cs typeface="+mn-lt"/>
              </a:rPr>
              <a:t>L</a:t>
            </a:r>
            <a:r>
              <a:rPr lang="fr-FR" sz="3600" b="1">
                <a:ea typeface="+mn-lt"/>
                <a:cs typeface="+mn-lt"/>
              </a:rPr>
              <a:t>a CGE vous remercie de bien vouloir répondre au questionnaire suivant (10’ environ) :</a:t>
            </a:r>
            <a:r>
              <a:rPr lang="fr-FR" sz="3600">
                <a:ea typeface="+mn-lt"/>
                <a:cs typeface="+mn-lt"/>
              </a:rPr>
              <a:t> </a:t>
            </a:r>
            <a:r>
              <a:rPr lang="fr-FR" sz="3600" b="1" u="sng">
                <a:ea typeface="+mn-lt"/>
                <a:cs typeface="+mn-lt"/>
              </a:rPr>
              <a:t>avant le 6 décembre 2021</a:t>
            </a:r>
            <a:r>
              <a:rPr lang="fr-FR" sz="3600" u="sng">
                <a:ea typeface="+mn-lt"/>
                <a:cs typeface="+mn-lt"/>
              </a:rPr>
              <a:t> :</a:t>
            </a:r>
            <a:r>
              <a:rPr lang="fr-FR" sz="3600">
                <a:ea typeface="+mn-lt"/>
                <a:cs typeface="+mn-lt"/>
              </a:rPr>
              <a:t> </a:t>
            </a:r>
          </a:p>
          <a:p>
            <a:pPr algn="ctr"/>
            <a:r>
              <a:rPr lang="fr-FR" sz="3600">
                <a:ea typeface="+mn-lt"/>
                <a:cs typeface="+mn-lt"/>
              </a:rPr>
              <a:t> </a:t>
            </a:r>
            <a:r>
              <a:rPr lang="fr-FR" sz="3600">
                <a:ea typeface="+mn-lt"/>
                <a:cs typeface="+mn-lt"/>
                <a:hlinkClick r:id="rId2"/>
              </a:rPr>
              <a:t>https://cs.sphinxonline.net/v4/s/e164zb</a:t>
            </a:r>
            <a:r>
              <a:rPr lang="fr-FR" sz="3600">
                <a:ea typeface="+mn-lt"/>
                <a:cs typeface="+mn-lt"/>
              </a:rPr>
              <a:t> </a:t>
            </a:r>
            <a:endParaRPr lang="fr-FR" sz="3600">
              <a:cs typeface="Calibri"/>
            </a:endParaRPr>
          </a:p>
          <a:p>
            <a:endParaRPr lang="fr-FR" sz="1100">
              <a:cs typeface="Calibri"/>
            </a:endParaRPr>
          </a:p>
        </p:txBody>
      </p:sp>
      <p:pic>
        <p:nvPicPr>
          <p:cNvPr id="3" name="Picture 31">
            <a:extLst>
              <a:ext uri="{FF2B5EF4-FFF2-40B4-BE49-F238E27FC236}">
                <a16:creationId xmlns:a16="http://schemas.microsoft.com/office/drawing/2014/main" id="{87F43347-6A8C-4E5D-9D8D-AEDB35898B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75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43200" y="3466825"/>
            <a:ext cx="13570857" cy="2772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50" u="sng" dirty="0">
                <a:solidFill>
                  <a:srgbClr val="FFFFFF"/>
                </a:solidFill>
                <a:latin typeface="Helveticish Bold"/>
              </a:rPr>
              <a:t>Premières tendances</a:t>
            </a:r>
            <a:endParaRPr lang="en-US" sz="8099" u="sng" dirty="0">
              <a:solidFill>
                <a:srgbClr val="FFFFFF"/>
              </a:solidFill>
              <a:latin typeface="Helveticish Bold"/>
            </a:endParaRPr>
          </a:p>
          <a:p>
            <a:pPr algn="ctr">
              <a:lnSpc>
                <a:spcPts val="11339"/>
              </a:lnSpc>
            </a:pPr>
            <a:r>
              <a:rPr lang="en-US" sz="8099" u="sng" dirty="0">
                <a:solidFill>
                  <a:srgbClr val="FFFFFF"/>
                </a:solidFill>
                <a:latin typeface="Helveticish Bold"/>
              </a:rPr>
              <a:t>de l’enquête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70657" y="8622988"/>
            <a:ext cx="3850377" cy="127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59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1">
            <a:extLst>
              <a:ext uri="{FF2B5EF4-FFF2-40B4-BE49-F238E27FC236}">
                <a16:creationId xmlns:a16="http://schemas.microsoft.com/office/drawing/2014/main" id="{23CDB6C2-D820-466C-873A-9D76408CBD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74EDEC6A-54E9-4D57-9B81-25458A55D8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149254"/>
              </p:ext>
            </p:extLst>
          </p:nvPr>
        </p:nvGraphicFramePr>
        <p:xfrm>
          <a:off x="8497120" y="1790700"/>
          <a:ext cx="849548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D7D2EA83-CDD3-43A0-868F-0800F46979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522166"/>
              </p:ext>
            </p:extLst>
          </p:nvPr>
        </p:nvGraphicFramePr>
        <p:xfrm>
          <a:off x="533400" y="1943100"/>
          <a:ext cx="9994682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56538175-BCDA-4732-9097-C3A6BA1381E6}"/>
              </a:ext>
            </a:extLst>
          </p:cNvPr>
          <p:cNvSpPr txBox="1"/>
          <p:nvPr/>
        </p:nvSpPr>
        <p:spPr>
          <a:xfrm>
            <a:off x="3614057" y="435429"/>
            <a:ext cx="1107440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4000" b="1">
                <a:latin typeface="Helveticish"/>
                <a:ea typeface="Helveticish"/>
                <a:cs typeface="Helveticish"/>
              </a:rPr>
              <a:t>La participation à l’enquête</a:t>
            </a:r>
          </a:p>
        </p:txBody>
      </p:sp>
    </p:spTree>
    <p:extLst>
      <p:ext uri="{BB962C8B-B14F-4D97-AF65-F5344CB8AC3E}">
        <p14:creationId xmlns:p14="http://schemas.microsoft.com/office/powerpoint/2010/main" val="2494592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A304B08-FB70-4B80-8694-1C09D7DC1E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8268563"/>
              </p:ext>
            </p:extLst>
          </p:nvPr>
        </p:nvGraphicFramePr>
        <p:xfrm>
          <a:off x="4023788" y="188686"/>
          <a:ext cx="10243755" cy="5290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A0B56F79-2BF0-46B3-93F6-031AA0054F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1694673"/>
              </p:ext>
            </p:extLst>
          </p:nvPr>
        </p:nvGraphicFramePr>
        <p:xfrm>
          <a:off x="1249" y="5484587"/>
          <a:ext cx="6533048" cy="396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16384E67-8568-4EE3-9F8F-A743BED9DF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643195"/>
              </p:ext>
            </p:extLst>
          </p:nvPr>
        </p:nvGraphicFramePr>
        <p:xfrm>
          <a:off x="6158460" y="5490030"/>
          <a:ext cx="6533049" cy="396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82AD3052-E143-4566-85BD-9EFA142C6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325768"/>
              </p:ext>
            </p:extLst>
          </p:nvPr>
        </p:nvGraphicFramePr>
        <p:xfrm>
          <a:off x="12115800" y="5495473"/>
          <a:ext cx="6524426" cy="396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Picture 31">
            <a:extLst>
              <a:ext uri="{FF2B5EF4-FFF2-40B4-BE49-F238E27FC236}">
                <a16:creationId xmlns:a16="http://schemas.microsoft.com/office/drawing/2014/main" id="{124061BE-B408-4304-88C3-A4B60B543C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06800" y="9556467"/>
            <a:ext cx="1803810" cy="5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72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20623B75-9DCC-44BF-9ABB-88ED199C1C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785779"/>
              </p:ext>
            </p:extLst>
          </p:nvPr>
        </p:nvGraphicFramePr>
        <p:xfrm>
          <a:off x="4005943" y="0"/>
          <a:ext cx="10309664" cy="575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C1785CF9-FC4E-4A80-AE3A-193FE24056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614092"/>
              </p:ext>
            </p:extLst>
          </p:nvPr>
        </p:nvGraphicFramePr>
        <p:xfrm>
          <a:off x="-151230" y="5733738"/>
          <a:ext cx="7006284" cy="3753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EE255199-A112-41B3-B3A8-F685ECFCBC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958839"/>
              </p:ext>
            </p:extLst>
          </p:nvPr>
        </p:nvGraphicFramePr>
        <p:xfrm>
          <a:off x="5924809" y="5733738"/>
          <a:ext cx="7006285" cy="3753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908E2F4-5A57-4231-A314-6E2E9AA455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347385"/>
              </p:ext>
            </p:extLst>
          </p:nvPr>
        </p:nvGraphicFramePr>
        <p:xfrm>
          <a:off x="11734800" y="5753100"/>
          <a:ext cx="7011569" cy="3753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31">
            <a:extLst>
              <a:ext uri="{FF2B5EF4-FFF2-40B4-BE49-F238E27FC236}">
                <a16:creationId xmlns:a16="http://schemas.microsoft.com/office/drawing/2014/main" id="{A653B5D9-E6EB-458E-BC69-66E132631B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06800" y="9556467"/>
            <a:ext cx="1803810" cy="5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41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545FCB5-F676-4463-830C-2555C00151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006816"/>
              </p:ext>
            </p:extLst>
          </p:nvPr>
        </p:nvGraphicFramePr>
        <p:xfrm>
          <a:off x="4467069" y="134911"/>
          <a:ext cx="9818557" cy="5533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EFB0767-7FD0-4828-BD17-5ABB6F0E09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109852"/>
              </p:ext>
            </p:extLst>
          </p:nvPr>
        </p:nvGraphicFramePr>
        <p:xfrm>
          <a:off x="0" y="5668901"/>
          <a:ext cx="6781800" cy="397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EEFC41AD-BF84-4F6E-A7F6-39AB9801AD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415559"/>
              </p:ext>
            </p:extLst>
          </p:nvPr>
        </p:nvGraphicFramePr>
        <p:xfrm>
          <a:off x="6585624" y="5668900"/>
          <a:ext cx="5774988" cy="397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172ABAFA-3298-41BB-A8E0-583815C9D6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8607799"/>
              </p:ext>
            </p:extLst>
          </p:nvPr>
        </p:nvGraphicFramePr>
        <p:xfrm>
          <a:off x="12360612" y="5621276"/>
          <a:ext cx="5774988" cy="397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Picture 31">
            <a:extLst>
              <a:ext uri="{FF2B5EF4-FFF2-40B4-BE49-F238E27FC236}">
                <a16:creationId xmlns:a16="http://schemas.microsoft.com/office/drawing/2014/main" id="{25A929D7-E786-47ED-9765-78278D60FF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306800" y="9556467"/>
            <a:ext cx="1803810" cy="5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6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63846" y="1813219"/>
            <a:ext cx="13524154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4763846" y="2484401"/>
            <a:ext cx="9346260" cy="34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fr-FR" sz="1999" spc="99">
                <a:solidFill>
                  <a:srgbClr val="191919"/>
                </a:solidFill>
                <a:latin typeface="Helveticish"/>
              </a:rPr>
              <a:t>Aurélie  ADUAYI- AKUE, Stagiaire pour le GT Alumni, CGE</a:t>
            </a: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29798" y="2133098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sp>
        <p:nvSpPr>
          <p:cNvPr id="5" name="TextBox 5"/>
          <p:cNvSpPr txBox="1"/>
          <p:nvPr/>
        </p:nvSpPr>
        <p:spPr>
          <a:xfrm>
            <a:off x="539524" y="2261470"/>
            <a:ext cx="3824515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PREMIÈRE RESTITUTION </a:t>
            </a:r>
          </a:p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DE L'ENQUÊTE ALUMNI  </a:t>
            </a:r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2021</a:t>
            </a:r>
          </a:p>
        </p:txBody>
      </p:sp>
      <p:grpSp>
        <p:nvGrpSpPr>
          <p:cNvPr id="6" name="Group 6"/>
          <p:cNvGrpSpPr/>
          <p:nvPr/>
        </p:nvGrpSpPr>
        <p:grpSpPr>
          <a:xfrm rot="-8100000">
            <a:off x="3398907" y="2323651"/>
            <a:ext cx="890860" cy="889434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4763846" y="3485440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4763846" y="3368107"/>
            <a:ext cx="16191223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spc="100" dirty="0">
                <a:solidFill>
                  <a:srgbClr val="191919"/>
                </a:solidFill>
                <a:latin typeface="Helveticish"/>
              </a:rPr>
              <a:t>Aurélie JOUBIN, Associée France, Mazars</a:t>
            </a:r>
          </a:p>
          <a:p>
            <a:pPr>
              <a:lnSpc>
                <a:spcPts val="3000"/>
              </a:lnSpc>
            </a:pPr>
            <a:r>
              <a:rPr lang="en-US" sz="2000" b="1" spc="100" dirty="0">
                <a:solidFill>
                  <a:srgbClr val="191919"/>
                </a:solidFill>
                <a:latin typeface="Helveticish"/>
              </a:rPr>
              <a:t>Frédéric</a:t>
            </a:r>
            <a:r>
              <a:rPr lang="en-US" sz="2000" b="1" spc="60" dirty="0">
                <a:solidFill>
                  <a:srgbClr val="191919"/>
                </a:solidFill>
                <a:latin typeface="Helveticish"/>
              </a:rPr>
              <a:t> THERET, Directeur Marketing et </a:t>
            </a:r>
            <a:r>
              <a:rPr lang="en-US" sz="2000" b="1" spc="60" dirty="0" err="1">
                <a:solidFill>
                  <a:srgbClr val="191919"/>
                </a:solidFill>
                <a:latin typeface="Helveticish"/>
              </a:rPr>
              <a:t>Développement</a:t>
            </a:r>
            <a:r>
              <a:rPr lang="en-US" sz="2000" b="1" spc="60" dirty="0">
                <a:solidFill>
                  <a:srgbClr val="191919"/>
                </a:solidFill>
                <a:latin typeface="Helveticish"/>
              </a:rPr>
              <a:t> et Julie BAILLET, </a:t>
            </a:r>
            <a:r>
              <a:rPr lang="en-US" sz="2000" b="1" spc="60" dirty="0" err="1">
                <a:solidFill>
                  <a:srgbClr val="191919"/>
                </a:solidFill>
                <a:latin typeface="Helveticish"/>
              </a:rPr>
              <a:t>Responsable</a:t>
            </a:r>
            <a:r>
              <a:rPr lang="en-US" sz="2000" b="1" spc="60" dirty="0">
                <a:solidFill>
                  <a:srgbClr val="191919"/>
                </a:solidFill>
                <a:latin typeface="Helveticish"/>
              </a:rPr>
              <a:t> de </a:t>
            </a:r>
            <a:r>
              <a:rPr lang="en-US" sz="2000" b="1" spc="60" dirty="0" err="1">
                <a:solidFill>
                  <a:srgbClr val="191919"/>
                </a:solidFill>
                <a:latin typeface="Helveticish"/>
              </a:rPr>
              <a:t>Programmes</a:t>
            </a:r>
            <a:r>
              <a:rPr lang="en-US" sz="2000" b="1" spc="60" dirty="0">
                <a:solidFill>
                  <a:srgbClr val="191919"/>
                </a:solidFill>
                <a:latin typeface="Helveticish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2000" b="1" spc="60" dirty="0">
                <a:solidFill>
                  <a:srgbClr val="191919"/>
                </a:solidFill>
                <a:latin typeface="Helveticish"/>
              </a:rPr>
              <a:t>et </a:t>
            </a:r>
            <a:r>
              <a:rPr lang="en-US" sz="2000" b="1" spc="60" dirty="0" err="1">
                <a:solidFill>
                  <a:srgbClr val="191919"/>
                </a:solidFill>
                <a:latin typeface="Helveticish"/>
              </a:rPr>
              <a:t>Fondations</a:t>
            </a:r>
            <a:r>
              <a:rPr lang="en-US" sz="2000" b="1" spc="60" dirty="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2000" b="1" spc="60" dirty="0" err="1">
                <a:solidFill>
                  <a:srgbClr val="191919"/>
                </a:solidFill>
                <a:latin typeface="Helveticish"/>
              </a:rPr>
              <a:t>Abritées</a:t>
            </a:r>
            <a:r>
              <a:rPr lang="en-US" sz="2000" b="1" spc="60" dirty="0">
                <a:solidFill>
                  <a:srgbClr val="191919"/>
                </a:solidFill>
                <a:latin typeface="Helveticish"/>
              </a:rPr>
              <a:t> Education, </a:t>
            </a:r>
            <a:r>
              <a:rPr lang="en-US" sz="2000" b="1" spc="60" dirty="0" err="1">
                <a:solidFill>
                  <a:srgbClr val="191919"/>
                </a:solidFill>
                <a:latin typeface="Helveticish"/>
              </a:rPr>
              <a:t>Enseignement</a:t>
            </a:r>
            <a:r>
              <a:rPr lang="en-US" sz="2000" b="1" spc="60" dirty="0">
                <a:solidFill>
                  <a:srgbClr val="191919"/>
                </a:solidFill>
                <a:latin typeface="Helveticish"/>
              </a:rPr>
              <a:t> et Recherche, </a:t>
            </a:r>
            <a:r>
              <a:rPr lang="en-US" sz="2000" b="1" spc="60" dirty="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2000" b="1" spc="60" dirty="0">
                <a:solidFill>
                  <a:srgbClr val="191919"/>
                </a:solidFill>
                <a:latin typeface="Helveticish"/>
              </a:rPr>
              <a:t> de France</a:t>
            </a:r>
          </a:p>
          <a:p>
            <a:pPr>
              <a:lnSpc>
                <a:spcPts val="3000"/>
              </a:lnSpc>
            </a:pPr>
            <a:r>
              <a:rPr lang="en-US" sz="2000" spc="60" dirty="0">
                <a:solidFill>
                  <a:srgbClr val="191919"/>
                </a:solidFill>
                <a:latin typeface="Helveticish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29798" y="3413644"/>
            <a:ext cx="3414539" cy="1258858"/>
          </a:xfrm>
          <a:prstGeom prst="rect">
            <a:avLst/>
          </a:prstGeom>
          <a:solidFill>
            <a:srgbClr val="FF091E"/>
          </a:solidFill>
        </p:spPr>
      </p:sp>
      <p:grpSp>
        <p:nvGrpSpPr>
          <p:cNvPr id="11" name="Group 11"/>
          <p:cNvGrpSpPr/>
          <p:nvPr/>
        </p:nvGrpSpPr>
        <p:grpSpPr>
          <a:xfrm rot="-8100000">
            <a:off x="3398907" y="3604197"/>
            <a:ext cx="890860" cy="889434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91E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4763846" y="515766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TextBox 14"/>
          <p:cNvSpPr txBox="1"/>
          <p:nvPr/>
        </p:nvSpPr>
        <p:spPr>
          <a:xfrm>
            <a:off x="4763846" y="4895776"/>
            <a:ext cx="16684436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Audrène ELOIT, Première Vice-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présidente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de HARVARD Club of France, </a:t>
            </a:r>
          </a:p>
          <a:p>
            <a:pPr>
              <a:lnSpc>
                <a:spcPts val="3000"/>
              </a:lnSpc>
            </a:pPr>
            <a:r>
              <a:rPr lang="en-US" sz="2000" spc="60">
                <a:solidFill>
                  <a:srgbClr val="191919"/>
                </a:solidFill>
                <a:latin typeface="Helveticish"/>
              </a:rPr>
              <a:t>Michel PATRY, PDG de la </a:t>
            </a:r>
            <a:r>
              <a:rPr lang="en-US" sz="2000" spc="6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2000" spc="60">
                <a:solidFill>
                  <a:srgbClr val="191919"/>
                </a:solidFill>
                <a:latin typeface="Helveticish"/>
              </a:rPr>
              <a:t> HEC Montréal, </a:t>
            </a:r>
            <a:r>
              <a:rPr lang="en-US" sz="2000" spc="60" err="1">
                <a:solidFill>
                  <a:srgbClr val="191919"/>
                </a:solidFill>
                <a:latin typeface="Helveticish"/>
              </a:rPr>
              <a:t>ancien</a:t>
            </a:r>
            <a:r>
              <a:rPr lang="en-US" sz="2000" spc="6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2000" spc="60" err="1">
                <a:solidFill>
                  <a:srgbClr val="191919"/>
                </a:solidFill>
                <a:latin typeface="Helveticish"/>
              </a:rPr>
              <a:t>directeur</a:t>
            </a:r>
            <a:r>
              <a:rPr lang="en-US" sz="2000" spc="60">
                <a:solidFill>
                  <a:srgbClr val="191919"/>
                </a:solidFill>
                <a:latin typeface="Helveticish"/>
              </a:rPr>
              <a:t> de HEC Montréal,</a:t>
            </a:r>
            <a:endParaRPr lang="en-US" sz="2000" spc="60">
              <a:solidFill>
                <a:srgbClr val="191919"/>
              </a:solidFill>
              <a:latin typeface="Helveticish"/>
              <a:ea typeface="Helveticish"/>
              <a:cs typeface="Helveticish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429798" y="4694189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16" name="Group 16"/>
          <p:cNvGrpSpPr/>
          <p:nvPr/>
        </p:nvGrpSpPr>
        <p:grpSpPr>
          <a:xfrm rot="-8100000">
            <a:off x="3398907" y="4884743"/>
            <a:ext cx="890860" cy="889434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18" name="AutoShape 18"/>
          <p:cNvSpPr/>
          <p:nvPr/>
        </p:nvSpPr>
        <p:spPr>
          <a:xfrm>
            <a:off x="4763846" y="682988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AutoShape 19"/>
          <p:cNvSpPr/>
          <p:nvPr/>
        </p:nvSpPr>
        <p:spPr>
          <a:xfrm>
            <a:off x="429798" y="5974735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20" name="Group 20"/>
          <p:cNvGrpSpPr/>
          <p:nvPr/>
        </p:nvGrpSpPr>
        <p:grpSpPr>
          <a:xfrm rot="-8100000">
            <a:off x="3398907" y="6165289"/>
            <a:ext cx="890860" cy="889434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22" name="AutoShape 22"/>
          <p:cNvSpPr/>
          <p:nvPr/>
        </p:nvSpPr>
        <p:spPr>
          <a:xfrm>
            <a:off x="4763846" y="7225065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3" name="TextBox 23"/>
          <p:cNvSpPr txBox="1"/>
          <p:nvPr/>
        </p:nvSpPr>
        <p:spPr>
          <a:xfrm>
            <a:off x="4763846" y="7627315"/>
            <a:ext cx="882825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Avec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tous</a:t>
            </a: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 les participants en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présentiel</a:t>
            </a: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 et en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distanciel</a:t>
            </a:r>
            <a:endParaRPr lang="en-US" sz="2000" spc="100" dirty="0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429798" y="7259176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25" name="Group 25"/>
          <p:cNvGrpSpPr/>
          <p:nvPr/>
        </p:nvGrpSpPr>
        <p:grpSpPr>
          <a:xfrm rot="-8100000">
            <a:off x="3398907" y="7449729"/>
            <a:ext cx="890860" cy="889434"/>
            <a:chOff x="0" y="0"/>
            <a:chExt cx="6350000" cy="63398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539524" y="3556264"/>
            <a:ext cx="3824515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endParaRPr/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CONTEXTE FRANÇAIS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39524" y="4941789"/>
            <a:ext cx="3827580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POINT DE VUE INTERNATIONAL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9524" y="6430767"/>
            <a:ext cx="3827580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fr-FR" sz="1999" spc="77">
                <a:solidFill>
                  <a:srgbClr val="FFFFFF"/>
                </a:solidFill>
                <a:latin typeface="Helveticish"/>
              </a:rPr>
              <a:t>DÉBAT SUR LA COTISATION A VIE</a:t>
            </a:r>
            <a:endParaRPr lang="en-US" sz="1999" spc="77">
              <a:solidFill>
                <a:srgbClr val="FFFFFF"/>
              </a:solidFill>
              <a:latin typeface="Helveticish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39524" y="7557219"/>
            <a:ext cx="3827580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QUESTIONS RÉPONSES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4763846" y="6207059"/>
            <a:ext cx="967376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Sibylle AUBOYNEAU, Déléguée générale de Dauphine Alumni,</a:t>
            </a:r>
          </a:p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Olivier DESTANG, Délégué du président auprès des associations, IESF</a:t>
            </a:r>
          </a:p>
        </p:txBody>
      </p:sp>
      <p:sp>
        <p:nvSpPr>
          <p:cNvPr id="33" name="AutoShape 33"/>
          <p:cNvSpPr/>
          <p:nvPr/>
        </p:nvSpPr>
        <p:spPr>
          <a:xfrm>
            <a:off x="429798" y="8555325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34" name="Group 34"/>
          <p:cNvGrpSpPr/>
          <p:nvPr/>
        </p:nvGrpSpPr>
        <p:grpSpPr>
          <a:xfrm rot="-8100000">
            <a:off x="3398907" y="8740037"/>
            <a:ext cx="890860" cy="889434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646186" y="9013304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CONCLUSION </a:t>
            </a:r>
          </a:p>
        </p:txBody>
      </p:sp>
      <p:sp>
        <p:nvSpPr>
          <p:cNvPr id="37" name="AutoShape 37"/>
          <p:cNvSpPr/>
          <p:nvPr/>
        </p:nvSpPr>
        <p:spPr>
          <a:xfrm>
            <a:off x="429798" y="846887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38" name="Group 38"/>
          <p:cNvGrpSpPr/>
          <p:nvPr/>
        </p:nvGrpSpPr>
        <p:grpSpPr>
          <a:xfrm rot="-8100000">
            <a:off x="3398907" y="1037441"/>
            <a:ext cx="890860" cy="889434"/>
            <a:chOff x="0" y="0"/>
            <a:chExt cx="6350000" cy="633984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539524" y="1308761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INTRODUCTION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763846" y="971550"/>
            <a:ext cx="13524154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Gilles DUTHIL,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Secrétaire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général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l’AAEENA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Animateur GT Alumni</a:t>
            </a:r>
          </a:p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Nadia HILAL,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Chargée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mission Alumni,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Amont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Aval, Recherche, CGE</a:t>
            </a: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763846" y="8782050"/>
            <a:ext cx="1869251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Gilles DUTHIL, </a:t>
            </a:r>
            <a:r>
              <a:rPr lang="fr-FR" sz="1999" spc="99">
                <a:solidFill>
                  <a:srgbClr val="191919"/>
                </a:solidFill>
                <a:latin typeface="Helveticish"/>
              </a:rPr>
              <a:t>Secrétaire général de l’AAEENA, Animateur GT Alumni</a:t>
            </a: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Nadia HILAL,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Chargée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mission Alumni,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Amont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Aval, Recherche, CGE</a:t>
            </a: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144434" y="3728083"/>
            <a:ext cx="6199965" cy="1323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u="sng">
                <a:solidFill>
                  <a:srgbClr val="FFFFFF"/>
                </a:solidFill>
                <a:latin typeface="Helveticish Bold"/>
              </a:rPr>
              <a:t>Accueil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70657" y="8622988"/>
            <a:ext cx="3850377" cy="127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98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4460" y="2589131"/>
            <a:ext cx="6254812" cy="57043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98285" y="914400"/>
            <a:ext cx="2055685" cy="90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Helveticish"/>
              </a:rPr>
              <a:t>Aurélie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918156" y="914400"/>
            <a:ext cx="2605183" cy="90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Helveticish"/>
              </a:rPr>
              <a:t> JOUBIN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480132" y="1358233"/>
            <a:ext cx="9383997" cy="92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endParaRPr dirty="0"/>
          </a:p>
          <a:p>
            <a:pPr algn="ctr">
              <a:lnSpc>
                <a:spcPts val="3639"/>
              </a:lnSpc>
            </a:pPr>
            <a:r>
              <a:rPr lang="en-US" sz="2599" dirty="0">
                <a:solidFill>
                  <a:srgbClr val="000000"/>
                </a:solidFill>
                <a:latin typeface="Helveticish"/>
              </a:rPr>
              <a:t>Associée France, Mazars,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74606" y="3355848"/>
            <a:ext cx="9184694" cy="382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Associée au sein du Cabinet Mazars en Economie Sociale et Solidaire </a:t>
            </a:r>
            <a:r>
              <a:rPr lang="fr-FR" sz="1850" spc="74" dirty="0">
                <a:solidFill>
                  <a:srgbClr val="000000"/>
                </a:solidFill>
                <a:latin typeface="Helveticish"/>
              </a:rPr>
              <a:t>et Secteur Public, expert-comptable et commissaire  aux comptes. Aurélie </a:t>
            </a:r>
            <a:r>
              <a:rPr lang="fr-FR" sz="1850" spc="74" dirty="0" err="1">
                <a:solidFill>
                  <a:srgbClr val="000000"/>
                </a:solidFill>
                <a:latin typeface="Helveticish"/>
              </a:rPr>
              <a:t>Joubin</a:t>
            </a:r>
            <a:r>
              <a:rPr lang="fr-FR" sz="1850" spc="74" dirty="0">
                <a:solidFill>
                  <a:srgbClr val="000000"/>
                </a:solidFill>
                <a:latin typeface="Helveticish"/>
              </a:rPr>
              <a:t> coanime le département Economie Sociale et Solidaire chez Mazars. Elle intervient auprès d’associations, fondations, fonds de dotation (faisant ou non appel à la générosité du public) et d’organisations professionnelles.</a:t>
            </a:r>
          </a:p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fr-FR" sz="1850" spc="74" dirty="0">
                <a:solidFill>
                  <a:srgbClr val="000000"/>
                </a:solidFill>
                <a:latin typeface="Helveticish"/>
              </a:rPr>
              <a:t>Elle est également membre de la Commission Associations et Fondations de la Compagnie Nationale des Commissaires aux Comptes (CNCC) et de ses groupes de travail Doctrine comptable et Appel à la générosité du public.</a:t>
            </a:r>
            <a:endParaRPr lang="fr-FR" sz="1850" spc="74" dirty="0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fr-FR" sz="1850" spc="74" dirty="0">
                <a:solidFill>
                  <a:srgbClr val="000000"/>
                </a:solidFill>
                <a:latin typeface="Helveticish"/>
              </a:rPr>
              <a:t>Aurélie participe également à des productions écrites (Vademecum des associations (Edition </a:t>
            </a:r>
            <a:r>
              <a:rPr lang="fr-FR" sz="1850" spc="74" dirty="0" err="1">
                <a:solidFill>
                  <a:srgbClr val="000000"/>
                </a:solidFill>
                <a:latin typeface="Helveticish"/>
              </a:rPr>
              <a:t>Franel</a:t>
            </a:r>
            <a:r>
              <a:rPr lang="fr-FR" sz="1850" spc="74" dirty="0">
                <a:solidFill>
                  <a:srgbClr val="000000"/>
                </a:solidFill>
                <a:latin typeface="Helveticish"/>
              </a:rPr>
              <a:t>), Mémento FL Audit, </a:t>
            </a:r>
            <a:r>
              <a:rPr lang="fr-FR" sz="1850" spc="74" dirty="0" err="1">
                <a:solidFill>
                  <a:srgbClr val="000000"/>
                </a:solidFill>
                <a:latin typeface="Helveticish"/>
              </a:rPr>
              <a:t>Juris</a:t>
            </a:r>
            <a:r>
              <a:rPr lang="fr-FR" sz="1850" spc="74" dirty="0">
                <a:solidFill>
                  <a:srgbClr val="000000"/>
                </a:solidFill>
                <a:latin typeface="Helveticish"/>
              </a:rPr>
              <a:t> Associations, </a:t>
            </a:r>
            <a:r>
              <a:rPr lang="fr-FR" sz="1850" spc="74" dirty="0" err="1">
                <a:solidFill>
                  <a:srgbClr val="000000"/>
                </a:solidFill>
                <a:latin typeface="Helveticish"/>
              </a:rPr>
              <a:t>Id’Reflex</a:t>
            </a:r>
            <a:r>
              <a:rPr lang="fr-FR" sz="1850" spc="74" dirty="0">
                <a:solidFill>
                  <a:srgbClr val="000000"/>
                </a:solidFill>
                <a:latin typeface="Helveticish"/>
              </a:rPr>
              <a:t> «Association créer et gérer ») et à des productions orales (animations de conférences et de formations).</a:t>
            </a:r>
            <a:endParaRPr lang="fr-FR" sz="1850" spc="74" dirty="0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</p:txBody>
      </p:sp>
      <p:pic>
        <p:nvPicPr>
          <p:cNvPr id="7" name="Picture 31">
            <a:extLst>
              <a:ext uri="{FF2B5EF4-FFF2-40B4-BE49-F238E27FC236}">
                <a16:creationId xmlns:a16="http://schemas.microsoft.com/office/drawing/2014/main" id="{9B64CD79-0FC7-4DF2-B172-9406C70B4A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441F9E-CED3-458F-890B-B53B1A8AE8C1}"/>
              </a:ext>
            </a:extLst>
          </p:cNvPr>
          <p:cNvSpPr txBox="1"/>
          <p:nvPr/>
        </p:nvSpPr>
        <p:spPr>
          <a:xfrm>
            <a:off x="8074606" y="1055623"/>
            <a:ext cx="918469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3200">
                <a:effectLst/>
                <a:latin typeface="Arial"/>
                <a:ea typeface="Calibri" panose="020F0502020204030204" pitchFamily="34" charset="0"/>
                <a:cs typeface="Arial"/>
              </a:rPr>
              <a:t>“</a:t>
            </a:r>
            <a:r>
              <a:rPr lang="fr-FR" sz="3200" b="1">
                <a:effectLst/>
                <a:latin typeface="Calibri"/>
                <a:ea typeface="Calibri" panose="020F0502020204030204" pitchFamily="34" charset="0"/>
                <a:cs typeface="Calibri"/>
              </a:rPr>
              <a:t>Cotisations, dons, legs et appels à générosité,</a:t>
            </a:r>
            <a:r>
              <a:rPr lang="fr-FR" sz="3200" b="1">
                <a:latin typeface="Calibri"/>
                <a:ea typeface="Calibri" panose="020F0502020204030204" pitchFamily="34" charset="0"/>
                <a:cs typeface="Calibri"/>
              </a:rPr>
              <a:t>  </a:t>
            </a:r>
            <a:r>
              <a:rPr lang="fr-FR" sz="3200" b="1">
                <a:effectLst/>
                <a:latin typeface="Calibri"/>
                <a:ea typeface="Calibri" panose="020F0502020204030204" pitchFamily="34" charset="0"/>
                <a:cs typeface="Calibri"/>
              </a:rPr>
              <a:t> comment s’y retrouver ? Aspects comptables et points d’attention</a:t>
            </a:r>
            <a:r>
              <a:rPr lang="fr-FR" sz="3200">
                <a:effectLst/>
                <a:latin typeface="Calibri"/>
                <a:ea typeface="Calibri" panose="020F0502020204030204" pitchFamily="34" charset="0"/>
                <a:cs typeface="Calibri"/>
              </a:rPr>
              <a:t>”.</a:t>
            </a:r>
            <a:endParaRPr lang="fr-FR"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ACBCAC70-6496-419F-8B90-012472A6F62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22967" r="229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4F3E5F-98AD-492A-B758-57C1142FEE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Cotisations, dons, legs et appels à générosité, comment s’y retrouver 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3379F8-4313-485F-BDB0-0B3B98939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Conférence des Grandes Ecoles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4197528-687B-4E39-A1B3-3BB6580E87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/>
              <a:t>Contexte français</a:t>
            </a:r>
          </a:p>
        </p:txBody>
      </p:sp>
    </p:spTree>
    <p:extLst>
      <p:ext uri="{BB962C8B-B14F-4D97-AF65-F5344CB8AC3E}">
        <p14:creationId xmlns:p14="http://schemas.microsoft.com/office/powerpoint/2010/main" val="290988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1">
            <a:extLst>
              <a:ext uri="{FF2B5EF4-FFF2-40B4-BE49-F238E27FC236}">
                <a16:creationId xmlns:a16="http://schemas.microsoft.com/office/drawing/2014/main" id="{1F6CAFEF-8149-4CDA-9157-BCF4CD4FDBB8}"/>
              </a:ext>
            </a:extLst>
          </p:cNvPr>
          <p:cNvSpPr txBox="1">
            <a:spLocks/>
          </p:cNvSpPr>
          <p:nvPr/>
        </p:nvSpPr>
        <p:spPr>
          <a:xfrm>
            <a:off x="12424120" y="9530988"/>
            <a:ext cx="4409078" cy="723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50">
                <a:solidFill>
                  <a:srgbClr val="777877"/>
                </a:solidFill>
                <a:latin typeface="Arial" panose="020B0604020202020204"/>
              </a:rPr>
              <a:t>30 novembre 2021</a:t>
            </a:r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2996C01E-23AE-48CA-AC9F-39BD8F1DDD41}"/>
              </a:ext>
            </a:extLst>
          </p:cNvPr>
          <p:cNvSpPr txBox="1">
            <a:spLocks/>
          </p:cNvSpPr>
          <p:nvPr/>
        </p:nvSpPr>
        <p:spPr>
          <a:xfrm>
            <a:off x="16833196" y="9541334"/>
            <a:ext cx="997604" cy="723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1A1681-B67C-634E-B9F8-D054051C2089}" type="slidenum">
              <a:rPr lang="en-US" sz="1650">
                <a:solidFill>
                  <a:srgbClr val="777877"/>
                </a:solidFill>
                <a:latin typeface="Arial" panose="020B0604020202020204"/>
              </a:rPr>
              <a:pPr algn="r"/>
              <a:t>22</a:t>
            </a:fld>
            <a:endParaRPr lang="en-US" sz="1650">
              <a:solidFill>
                <a:srgbClr val="777877"/>
              </a:solidFill>
              <a:latin typeface="Arial" panose="020B0604020202020204"/>
            </a:endParaRPr>
          </a:p>
        </p:txBody>
      </p:sp>
      <p:sp>
        <p:nvSpPr>
          <p:cNvPr id="27" name="Titre 2">
            <a:extLst>
              <a:ext uri="{FF2B5EF4-FFF2-40B4-BE49-F238E27FC236}">
                <a16:creationId xmlns:a16="http://schemas.microsoft.com/office/drawing/2014/main" id="{D5858587-E290-46E4-991E-8411B6D7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949"/>
            <a:ext cx="17373600" cy="540000"/>
          </a:xfrm>
        </p:spPr>
        <p:txBody>
          <a:bodyPr vert="horz" lIns="0" tIns="0" rIns="137160" bIns="68580" rtlCol="0" anchor="t" anchorCtr="0">
            <a:noAutofit/>
          </a:bodyPr>
          <a:lstStyle/>
          <a:p>
            <a:r>
              <a:rPr lang="fr-FR" spc="60">
                <a:solidFill>
                  <a:schemeClr val="tx1"/>
                </a:solidFill>
              </a:rPr>
              <a:t>La notion d’intérêt général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082B38-29BE-4102-90D6-C421F6786E02}"/>
              </a:ext>
            </a:extLst>
          </p:cNvPr>
          <p:cNvSpPr/>
          <p:nvPr/>
        </p:nvSpPr>
        <p:spPr>
          <a:xfrm>
            <a:off x="1255235" y="1811808"/>
            <a:ext cx="16009508" cy="175432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FFFFFF"/>
                </a:solidFill>
                <a:latin typeface="Arial" panose="020B0604020202020204"/>
              </a:rPr>
              <a:t>Caractère philanthropique, éducatif, scientifique, social, humanitaire, sportif, familial, culturel ou concourant à la mise en valeur du patrimoine artistique, la défense de l’environnement naturel.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4521D5-C7E1-4AB3-87F2-107F9706B11F}"/>
              </a:ext>
            </a:extLst>
          </p:cNvPr>
          <p:cNvSpPr/>
          <p:nvPr/>
        </p:nvSpPr>
        <p:spPr>
          <a:xfrm>
            <a:off x="4724400" y="4633989"/>
            <a:ext cx="8839200" cy="30529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600">
                <a:solidFill>
                  <a:srgbClr val="FFFFFF"/>
                </a:solidFill>
                <a:latin typeface="Arial" panose="020B0604020202020204"/>
              </a:rPr>
              <a:t>Et 3 autres conditions :</a:t>
            </a:r>
          </a:p>
          <a:p>
            <a:pPr algn="ctr"/>
            <a:r>
              <a:rPr lang="fr-FR" sz="3600">
                <a:solidFill>
                  <a:srgbClr val="FFFFFF"/>
                </a:solidFill>
                <a:latin typeface="Arial" panose="020B0604020202020204"/>
              </a:rPr>
              <a:t>une activité non lucrative</a:t>
            </a:r>
          </a:p>
          <a:p>
            <a:pPr algn="ctr"/>
            <a:r>
              <a:rPr lang="fr-FR" sz="3600">
                <a:solidFill>
                  <a:srgbClr val="FFFFFF"/>
                </a:solidFill>
                <a:latin typeface="Arial" panose="020B0604020202020204"/>
              </a:rPr>
              <a:t>une gestion désintéressée</a:t>
            </a:r>
          </a:p>
          <a:p>
            <a:pPr algn="ctr"/>
            <a:r>
              <a:rPr lang="fr-FR" sz="3600">
                <a:solidFill>
                  <a:srgbClr val="FFFFFF"/>
                </a:solidFill>
                <a:latin typeface="Arial" panose="020B0604020202020204"/>
              </a:rPr>
              <a:t>un cercle étendu de bénéficiaires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D2B95C-3618-419B-A87C-DECB17FCBE72}"/>
              </a:ext>
            </a:extLst>
          </p:cNvPr>
          <p:cNvSpPr/>
          <p:nvPr/>
        </p:nvSpPr>
        <p:spPr>
          <a:xfrm>
            <a:off x="4970258" y="8012150"/>
            <a:ext cx="10249911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→ Capacité à émettre des reçus fiscaux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45AD8A-D51A-4C8F-A6FE-2367F7969156}"/>
              </a:ext>
            </a:extLst>
          </p:cNvPr>
          <p:cNvSpPr txBox="1"/>
          <p:nvPr/>
        </p:nvSpPr>
        <p:spPr>
          <a:xfrm>
            <a:off x="8748359" y="3499898"/>
            <a:ext cx="1023258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fr-FR" sz="7200" spc="6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01143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1">
            <a:extLst>
              <a:ext uri="{FF2B5EF4-FFF2-40B4-BE49-F238E27FC236}">
                <a16:creationId xmlns:a16="http://schemas.microsoft.com/office/drawing/2014/main" id="{1F6CAFEF-8149-4CDA-9157-BCF4CD4FDBB8}"/>
              </a:ext>
            </a:extLst>
          </p:cNvPr>
          <p:cNvSpPr txBox="1">
            <a:spLocks/>
          </p:cNvSpPr>
          <p:nvPr/>
        </p:nvSpPr>
        <p:spPr>
          <a:xfrm>
            <a:off x="12424120" y="9530988"/>
            <a:ext cx="4409078" cy="723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B00B0A-CCB6-400D-B6B7-AF36A11ABAF9}" type="datetime3">
              <a:rPr lang="en-US" sz="1650">
                <a:solidFill>
                  <a:srgbClr val="777877"/>
                </a:solidFill>
                <a:latin typeface="Arial" panose="020B0604020202020204"/>
              </a:rPr>
              <a:pPr algn="r"/>
              <a:t>12 January 2022</a:t>
            </a:fld>
            <a:endParaRPr lang="en-US" sz="1650">
              <a:solidFill>
                <a:srgbClr val="777877"/>
              </a:solidFill>
              <a:latin typeface="Arial" panose="020B0604020202020204"/>
            </a:endParaRPr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2996C01E-23AE-48CA-AC9F-39BD8F1DDD41}"/>
              </a:ext>
            </a:extLst>
          </p:cNvPr>
          <p:cNvSpPr txBox="1">
            <a:spLocks/>
          </p:cNvSpPr>
          <p:nvPr/>
        </p:nvSpPr>
        <p:spPr>
          <a:xfrm>
            <a:off x="16833196" y="9541334"/>
            <a:ext cx="997604" cy="723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1A1681-B67C-634E-B9F8-D054051C2089}" type="slidenum">
              <a:rPr lang="en-US" sz="1650">
                <a:solidFill>
                  <a:srgbClr val="777877"/>
                </a:solidFill>
                <a:latin typeface="Arial" panose="020B0604020202020204"/>
              </a:rPr>
              <a:pPr algn="r"/>
              <a:t>23</a:t>
            </a:fld>
            <a:endParaRPr lang="en-US" sz="1650">
              <a:solidFill>
                <a:srgbClr val="777877"/>
              </a:solidFill>
              <a:latin typeface="Arial" panose="020B0604020202020204"/>
            </a:endParaRPr>
          </a:p>
        </p:txBody>
      </p:sp>
      <p:sp>
        <p:nvSpPr>
          <p:cNvPr id="27" name="Titre 2">
            <a:extLst>
              <a:ext uri="{FF2B5EF4-FFF2-40B4-BE49-F238E27FC236}">
                <a16:creationId xmlns:a16="http://schemas.microsoft.com/office/drawing/2014/main" id="{D5858587-E290-46E4-991E-8411B6D7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949"/>
            <a:ext cx="17373600" cy="540000"/>
          </a:xfrm>
        </p:spPr>
        <p:txBody>
          <a:bodyPr vert="horz" lIns="0" tIns="0" rIns="137160" bIns="68580" rtlCol="0" anchor="t" anchorCtr="0">
            <a:noAutofit/>
          </a:bodyPr>
          <a:lstStyle/>
          <a:p>
            <a:r>
              <a:rPr lang="fr-FR" spc="60">
                <a:solidFill>
                  <a:schemeClr val="tx1"/>
                </a:solidFill>
              </a:rPr>
              <a:t>Cotisations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B23EA4-9134-4367-85CC-553A4FA6848C}"/>
              </a:ext>
            </a:extLst>
          </p:cNvPr>
          <p:cNvSpPr/>
          <p:nvPr/>
        </p:nvSpPr>
        <p:spPr>
          <a:xfrm>
            <a:off x="457202" y="1592725"/>
            <a:ext cx="7903029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600">
                <a:solidFill>
                  <a:srgbClr val="FFFFFF"/>
                </a:solidFill>
                <a:latin typeface="Arial" panose="020B0604020202020204"/>
              </a:rPr>
              <a:t>Cotisation avec ou sans contrepartie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0C1597-790A-46AD-9C5A-7CB628761FCC}"/>
              </a:ext>
            </a:extLst>
          </p:cNvPr>
          <p:cNvSpPr txBox="1"/>
          <p:nvPr/>
        </p:nvSpPr>
        <p:spPr>
          <a:xfrm>
            <a:off x="11729372" y="3973091"/>
            <a:ext cx="6199398" cy="553998"/>
          </a:xfrm>
          <a:prstGeom prst="rect">
            <a:avLst/>
          </a:prstGeom>
          <a:solidFill>
            <a:schemeClr val="tx2">
              <a:lumMod val="40000"/>
              <a:lumOff val="60000"/>
              <a:alpha val="72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>
                <a:latin typeface="+mj-lt"/>
              </a:defRPr>
            </a:lvl1pPr>
          </a:lstStyle>
          <a:p>
            <a:r>
              <a:rPr lang="fr-FR" sz="3000">
                <a:solidFill>
                  <a:schemeClr val="bg1"/>
                </a:solidFill>
              </a:rPr>
              <a:t>Ne constitue pas une contrepartie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8E70885F-5DFB-4623-BE85-1A7A248493A6}"/>
              </a:ext>
            </a:extLst>
          </p:cNvPr>
          <p:cNvSpPr/>
          <p:nvPr/>
        </p:nvSpPr>
        <p:spPr>
          <a:xfrm>
            <a:off x="10446602" y="4059637"/>
            <a:ext cx="827315" cy="380909"/>
          </a:xfrm>
          <a:prstGeom prst="rightArrow">
            <a:avLst/>
          </a:prstGeom>
          <a:solidFill>
            <a:srgbClr val="48A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4CB476-0BD4-473F-8D9F-D628064BE9AB}"/>
              </a:ext>
            </a:extLst>
          </p:cNvPr>
          <p:cNvSpPr/>
          <p:nvPr/>
        </p:nvSpPr>
        <p:spPr>
          <a:xfrm>
            <a:off x="457201" y="6004957"/>
            <a:ext cx="17471570" cy="1754326"/>
          </a:xfrm>
          <a:prstGeom prst="rect">
            <a:avLst/>
          </a:prstGeom>
          <a:ln w="3492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2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La valeur des contreparties ne doit pas dépasser un quart du montant du don, avec un maximum de 65 € par an. </a:t>
            </a:r>
          </a:p>
          <a:p>
            <a:endParaRPr lang="fr-FR" sz="2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fr-FR" sz="2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→ </a:t>
            </a:r>
            <a:r>
              <a:rPr lang="fr-FR" sz="2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Par exemple, pour une cotisation de 300 €, la valeur des biens remis ne doit pas dépasser un montant   d'environ 65 €.</a:t>
            </a:r>
            <a:endParaRPr lang="fr-FR" sz="3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8B61D8-97EF-480A-83B8-A8E2A189AEBA}"/>
              </a:ext>
            </a:extLst>
          </p:cNvPr>
          <p:cNvSpPr/>
          <p:nvPr/>
        </p:nvSpPr>
        <p:spPr>
          <a:xfrm>
            <a:off x="457202" y="3581396"/>
            <a:ext cx="9666515" cy="13960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3600" dirty="0">
              <a:solidFill>
                <a:srgbClr val="FFFFFF"/>
              </a:solidFill>
              <a:latin typeface="Arial" panose="020B0604020202020204"/>
            </a:endParaRPr>
          </a:p>
          <a:p>
            <a:r>
              <a:rPr lang="fr-FR" sz="3600" dirty="0">
                <a:solidFill>
                  <a:srgbClr val="FFFFFF"/>
                </a:solidFill>
                <a:latin typeface="Arial" panose="020B0604020202020204"/>
              </a:rPr>
              <a:t>Droit de vote à l'assemblée générale ou les documents reçus (bulletin d'information, etc.).</a:t>
            </a:r>
          </a:p>
          <a:p>
            <a:pPr algn="ctr"/>
            <a:endParaRPr lang="fr-FR" sz="3600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250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1">
            <a:extLst>
              <a:ext uri="{FF2B5EF4-FFF2-40B4-BE49-F238E27FC236}">
                <a16:creationId xmlns:a16="http://schemas.microsoft.com/office/drawing/2014/main" id="{1F6CAFEF-8149-4CDA-9157-BCF4CD4FDBB8}"/>
              </a:ext>
            </a:extLst>
          </p:cNvPr>
          <p:cNvSpPr txBox="1">
            <a:spLocks/>
          </p:cNvSpPr>
          <p:nvPr/>
        </p:nvSpPr>
        <p:spPr>
          <a:xfrm>
            <a:off x="12424120" y="9530988"/>
            <a:ext cx="4409078" cy="723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B00B0A-CCB6-400D-B6B7-AF36A11ABAF9}" type="datetime3">
              <a:rPr lang="en-US" sz="1650">
                <a:solidFill>
                  <a:srgbClr val="777877"/>
                </a:solidFill>
                <a:latin typeface="Arial" panose="020B0604020202020204"/>
              </a:rPr>
              <a:pPr algn="r"/>
              <a:t>12 January 2022</a:t>
            </a:fld>
            <a:endParaRPr lang="en-US" sz="1650">
              <a:solidFill>
                <a:srgbClr val="777877"/>
              </a:solidFill>
              <a:latin typeface="Arial" panose="020B0604020202020204"/>
            </a:endParaRPr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2996C01E-23AE-48CA-AC9F-39BD8F1DDD41}"/>
              </a:ext>
            </a:extLst>
          </p:cNvPr>
          <p:cNvSpPr txBox="1">
            <a:spLocks/>
          </p:cNvSpPr>
          <p:nvPr/>
        </p:nvSpPr>
        <p:spPr>
          <a:xfrm>
            <a:off x="16833196" y="9541334"/>
            <a:ext cx="997604" cy="723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1A1681-B67C-634E-B9F8-D054051C2089}" type="slidenum">
              <a:rPr lang="en-US" sz="1650">
                <a:solidFill>
                  <a:srgbClr val="777877"/>
                </a:solidFill>
                <a:latin typeface="Arial" panose="020B0604020202020204"/>
              </a:rPr>
              <a:pPr algn="r"/>
              <a:t>24</a:t>
            </a:fld>
            <a:endParaRPr lang="en-US" sz="1650">
              <a:solidFill>
                <a:srgbClr val="777877"/>
              </a:solidFill>
              <a:latin typeface="Arial" panose="020B0604020202020204"/>
            </a:endParaRPr>
          </a:p>
        </p:txBody>
      </p:sp>
      <p:sp>
        <p:nvSpPr>
          <p:cNvPr id="27" name="Titre 2">
            <a:extLst>
              <a:ext uri="{FF2B5EF4-FFF2-40B4-BE49-F238E27FC236}">
                <a16:creationId xmlns:a16="http://schemas.microsoft.com/office/drawing/2014/main" id="{D5858587-E290-46E4-991E-8411B6D7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949"/>
            <a:ext cx="17373600" cy="540000"/>
          </a:xfrm>
        </p:spPr>
        <p:txBody>
          <a:bodyPr vert="horz" lIns="0" tIns="0" rIns="137160" bIns="68580" rtlCol="0" anchor="t" anchorCtr="0">
            <a:noAutofit/>
          </a:bodyPr>
          <a:lstStyle/>
          <a:p>
            <a:r>
              <a:rPr lang="fr-FR" spc="60" dirty="0">
                <a:solidFill>
                  <a:schemeClr val="tx1"/>
                </a:solidFill>
              </a:rPr>
              <a:t>Réductions fiscales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B23EA4-9134-4367-85CC-553A4FA6848C}"/>
              </a:ext>
            </a:extLst>
          </p:cNvPr>
          <p:cNvSpPr/>
          <p:nvPr/>
        </p:nvSpPr>
        <p:spPr>
          <a:xfrm>
            <a:off x="729343" y="5353751"/>
            <a:ext cx="16829315" cy="4175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000" dirty="0"/>
              <a:t>Les modalités ont été modifiées par l'article 134 de la loi de finances pour 2020</a:t>
            </a:r>
          </a:p>
          <a:p>
            <a:pPr marL="1481138" indent="-5143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000" dirty="0"/>
              <a:t>60 % pour les dons, quel que soit leur montant, au profit des organismes sans but lucratif qui procèdent à la fourniture de prestations ou de produits à des personnes en difficulté </a:t>
            </a:r>
          </a:p>
          <a:p>
            <a:pPr marL="1481138" indent="-5143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000" dirty="0"/>
              <a:t>60 % jusqu'à 2 M€ pour les dons d'intérêt général</a:t>
            </a:r>
          </a:p>
          <a:p>
            <a:pPr marL="1481138" indent="-5143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000" dirty="0"/>
              <a:t>40 % au-delà de 2 M€ pour les dons d'intérêt général</a:t>
            </a:r>
          </a:p>
          <a:p>
            <a:pPr>
              <a:lnSpc>
                <a:spcPct val="150000"/>
              </a:lnSpc>
            </a:pPr>
            <a:r>
              <a:rPr lang="fr-FR" sz="3000" dirty="0"/>
              <a:t>Plafonnement du montant du don : 20 000 €, ou 5 pour mille du chiffre d’affaires de l’entreprise.</a:t>
            </a:r>
            <a:endParaRPr lang="fr-FR" sz="4200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3F8310-7441-4D46-8F5B-F76981D33B63}"/>
              </a:ext>
            </a:extLst>
          </p:cNvPr>
          <p:cNvSpPr/>
          <p:nvPr/>
        </p:nvSpPr>
        <p:spPr>
          <a:xfrm>
            <a:off x="729343" y="1561561"/>
            <a:ext cx="7320644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600" b="1">
                <a:solidFill>
                  <a:srgbClr val="FFFFFF"/>
                </a:solidFill>
                <a:latin typeface="Arial" panose="020B0604020202020204"/>
              </a:rPr>
              <a:t>Particuliers</a:t>
            </a:r>
            <a:r>
              <a:rPr lang="fr-FR" sz="3600">
                <a:solidFill>
                  <a:srgbClr val="FFFFFF"/>
                </a:solidFill>
                <a:latin typeface="Arial" panose="020B0604020202020204"/>
              </a:rPr>
              <a:t> - Article 200 du CGI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9CD92-D305-4915-9FB6-128C4BBF9BA0}"/>
              </a:ext>
            </a:extLst>
          </p:cNvPr>
          <p:cNvSpPr/>
          <p:nvPr/>
        </p:nvSpPr>
        <p:spPr>
          <a:xfrm>
            <a:off x="729344" y="2436400"/>
            <a:ext cx="17319171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000" dirty="0"/>
              <a:t>66 % du montant des cotisations / dons. La réduction s'applique dans la limite de 20 % du revenu imposable.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26ADF9-86F6-4FD5-9048-41BB828EEAF1}"/>
              </a:ext>
            </a:extLst>
          </p:cNvPr>
          <p:cNvSpPr/>
          <p:nvPr/>
        </p:nvSpPr>
        <p:spPr>
          <a:xfrm>
            <a:off x="729341" y="4514224"/>
            <a:ext cx="8414660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600" b="1">
                <a:solidFill>
                  <a:srgbClr val="FFFFFF"/>
                </a:solidFill>
              </a:rPr>
              <a:t>Entreprises - Article 238 bis du CGI</a:t>
            </a:r>
          </a:p>
        </p:txBody>
      </p:sp>
    </p:spTree>
    <p:extLst>
      <p:ext uri="{BB962C8B-B14F-4D97-AF65-F5344CB8AC3E}">
        <p14:creationId xmlns:p14="http://schemas.microsoft.com/office/powerpoint/2010/main" val="2099498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1">
            <a:extLst>
              <a:ext uri="{FF2B5EF4-FFF2-40B4-BE49-F238E27FC236}">
                <a16:creationId xmlns:a16="http://schemas.microsoft.com/office/drawing/2014/main" id="{1F6CAFEF-8149-4CDA-9157-BCF4CD4FDBB8}"/>
              </a:ext>
            </a:extLst>
          </p:cNvPr>
          <p:cNvSpPr txBox="1">
            <a:spLocks/>
          </p:cNvSpPr>
          <p:nvPr/>
        </p:nvSpPr>
        <p:spPr>
          <a:xfrm>
            <a:off x="12424120" y="9530988"/>
            <a:ext cx="4409078" cy="723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B00B0A-CCB6-400D-B6B7-AF36A11ABAF9}" type="datetime3">
              <a:rPr lang="en-US" sz="1650">
                <a:solidFill>
                  <a:srgbClr val="777877"/>
                </a:solidFill>
                <a:latin typeface="Arial" panose="020B0604020202020204"/>
              </a:rPr>
              <a:pPr algn="r"/>
              <a:t>12 January 2022</a:t>
            </a:fld>
            <a:endParaRPr lang="en-US" sz="1650">
              <a:solidFill>
                <a:srgbClr val="777877"/>
              </a:solidFill>
              <a:latin typeface="Arial" panose="020B0604020202020204"/>
            </a:endParaRPr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2996C01E-23AE-48CA-AC9F-39BD8F1DDD41}"/>
              </a:ext>
            </a:extLst>
          </p:cNvPr>
          <p:cNvSpPr txBox="1">
            <a:spLocks/>
          </p:cNvSpPr>
          <p:nvPr/>
        </p:nvSpPr>
        <p:spPr>
          <a:xfrm>
            <a:off x="16833196" y="9541334"/>
            <a:ext cx="997604" cy="723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1A1681-B67C-634E-B9F8-D054051C2089}" type="slidenum">
              <a:rPr lang="en-US" sz="1650">
                <a:solidFill>
                  <a:srgbClr val="777877"/>
                </a:solidFill>
                <a:latin typeface="Arial" panose="020B0604020202020204"/>
              </a:rPr>
              <a:pPr algn="r"/>
              <a:t>25</a:t>
            </a:fld>
            <a:endParaRPr lang="en-US" sz="1650">
              <a:solidFill>
                <a:srgbClr val="777877"/>
              </a:solidFill>
              <a:latin typeface="Arial" panose="020B0604020202020204"/>
            </a:endParaRPr>
          </a:p>
        </p:txBody>
      </p:sp>
      <p:sp>
        <p:nvSpPr>
          <p:cNvPr id="27" name="Titre 2">
            <a:extLst>
              <a:ext uri="{FF2B5EF4-FFF2-40B4-BE49-F238E27FC236}">
                <a16:creationId xmlns:a16="http://schemas.microsoft.com/office/drawing/2014/main" id="{D5858587-E290-46E4-991E-8411B6D7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949"/>
            <a:ext cx="17373600" cy="540000"/>
          </a:xfrm>
        </p:spPr>
        <p:txBody>
          <a:bodyPr vert="horz" lIns="0" tIns="0" rIns="137160" bIns="68580" rtlCol="0" anchor="t" anchorCtr="0">
            <a:noAutofit/>
          </a:bodyPr>
          <a:lstStyle/>
          <a:p>
            <a:r>
              <a:rPr lang="fr-FR" spc="60">
                <a:solidFill>
                  <a:schemeClr val="tx1"/>
                </a:solidFill>
              </a:rPr>
              <a:t>Dons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B23EA4-9134-4367-85CC-553A4FA6848C}"/>
              </a:ext>
            </a:extLst>
          </p:cNvPr>
          <p:cNvSpPr/>
          <p:nvPr/>
        </p:nvSpPr>
        <p:spPr>
          <a:xfrm>
            <a:off x="1046968" y="3230639"/>
            <a:ext cx="10949090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600">
                <a:solidFill>
                  <a:srgbClr val="FFFFFF"/>
                </a:solidFill>
                <a:latin typeface="Arial" panose="020B0604020202020204"/>
              </a:rPr>
              <a:t>Cercle restreint ou appel à la générosité du public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63B31F-538E-4BB1-925E-B1984A141009}"/>
              </a:ext>
            </a:extLst>
          </p:cNvPr>
          <p:cNvSpPr/>
          <p:nvPr/>
        </p:nvSpPr>
        <p:spPr>
          <a:xfrm>
            <a:off x="1046967" y="6324272"/>
            <a:ext cx="2743200" cy="6001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600">
                <a:solidFill>
                  <a:srgbClr val="FFFFFF"/>
                </a:solidFill>
                <a:latin typeface="Arial" panose="020B0604020202020204"/>
              </a:rPr>
              <a:t>Mécénat</a:t>
            </a:r>
          </a:p>
        </p:txBody>
      </p:sp>
    </p:spTree>
    <p:extLst>
      <p:ext uri="{BB962C8B-B14F-4D97-AF65-F5344CB8AC3E}">
        <p14:creationId xmlns:p14="http://schemas.microsoft.com/office/powerpoint/2010/main" val="3185039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1">
            <a:extLst>
              <a:ext uri="{FF2B5EF4-FFF2-40B4-BE49-F238E27FC236}">
                <a16:creationId xmlns:a16="http://schemas.microsoft.com/office/drawing/2014/main" id="{1F6CAFEF-8149-4CDA-9157-BCF4CD4FDBB8}"/>
              </a:ext>
            </a:extLst>
          </p:cNvPr>
          <p:cNvSpPr txBox="1">
            <a:spLocks/>
          </p:cNvSpPr>
          <p:nvPr/>
        </p:nvSpPr>
        <p:spPr>
          <a:xfrm>
            <a:off x="12424120" y="9530988"/>
            <a:ext cx="4409078" cy="723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B00B0A-CCB6-400D-B6B7-AF36A11ABAF9}" type="datetime3">
              <a:rPr lang="en-US" sz="1650">
                <a:solidFill>
                  <a:srgbClr val="777877"/>
                </a:solidFill>
                <a:latin typeface="Arial" panose="020B0604020202020204"/>
              </a:rPr>
              <a:pPr algn="r"/>
              <a:t>12 January 2022</a:t>
            </a:fld>
            <a:endParaRPr lang="en-US" sz="1650">
              <a:solidFill>
                <a:srgbClr val="777877"/>
              </a:solidFill>
              <a:latin typeface="Arial" panose="020B0604020202020204"/>
            </a:endParaRPr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2996C01E-23AE-48CA-AC9F-39BD8F1DDD41}"/>
              </a:ext>
            </a:extLst>
          </p:cNvPr>
          <p:cNvSpPr txBox="1">
            <a:spLocks/>
          </p:cNvSpPr>
          <p:nvPr/>
        </p:nvSpPr>
        <p:spPr>
          <a:xfrm>
            <a:off x="16833196" y="9541334"/>
            <a:ext cx="997604" cy="723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1A1681-B67C-634E-B9F8-D054051C2089}" type="slidenum">
              <a:rPr lang="en-US" sz="1650">
                <a:solidFill>
                  <a:srgbClr val="777877"/>
                </a:solidFill>
                <a:latin typeface="Arial" panose="020B0604020202020204"/>
              </a:rPr>
              <a:pPr algn="r"/>
              <a:t>26</a:t>
            </a:fld>
            <a:endParaRPr lang="en-US" sz="1650">
              <a:solidFill>
                <a:srgbClr val="777877"/>
              </a:solidFill>
              <a:latin typeface="Arial" panose="020B0604020202020204"/>
            </a:endParaRPr>
          </a:p>
        </p:txBody>
      </p:sp>
      <p:sp>
        <p:nvSpPr>
          <p:cNvPr id="27" name="Titre 2">
            <a:extLst>
              <a:ext uri="{FF2B5EF4-FFF2-40B4-BE49-F238E27FC236}">
                <a16:creationId xmlns:a16="http://schemas.microsoft.com/office/drawing/2014/main" id="{D5858587-E290-46E4-991E-8411B6D7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949"/>
            <a:ext cx="17373600" cy="540000"/>
          </a:xfrm>
        </p:spPr>
        <p:txBody>
          <a:bodyPr vert="horz" lIns="0" tIns="0" rIns="137160" bIns="68580" rtlCol="0" anchor="t" anchorCtr="0">
            <a:noAutofit/>
          </a:bodyPr>
          <a:lstStyle/>
          <a:p>
            <a:r>
              <a:rPr lang="fr-FR" spc="60">
                <a:solidFill>
                  <a:schemeClr val="tx1"/>
                </a:solidFill>
              </a:rPr>
              <a:t>Dons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B23EA4-9134-4367-85CC-553A4FA6848C}"/>
              </a:ext>
            </a:extLst>
          </p:cNvPr>
          <p:cNvSpPr/>
          <p:nvPr/>
        </p:nvSpPr>
        <p:spPr>
          <a:xfrm>
            <a:off x="457201" y="1432679"/>
            <a:ext cx="5316155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600">
                <a:solidFill>
                  <a:srgbClr val="FFFFFF"/>
                </a:solidFill>
                <a:latin typeface="Arial" panose="020B0604020202020204"/>
              </a:rPr>
              <a:t>Dons transfrontaliers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886CB7-1DD3-465B-9208-77BFAA5EC619}"/>
              </a:ext>
            </a:extLst>
          </p:cNvPr>
          <p:cNvPicPr/>
          <p:nvPr/>
        </p:nvPicPr>
        <p:blipFill rotWithShape="1">
          <a:blip r:embed="rId3"/>
          <a:srcRect l="25323" t="27590" r="40164" b="13601"/>
          <a:stretch/>
        </p:blipFill>
        <p:spPr bwMode="auto">
          <a:xfrm>
            <a:off x="9143999" y="878681"/>
            <a:ext cx="8475227" cy="7762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23FFD4-86A5-4D79-B03F-6400762D7C6C}"/>
              </a:ext>
            </a:extLst>
          </p:cNvPr>
          <p:cNvSpPr/>
          <p:nvPr/>
        </p:nvSpPr>
        <p:spPr>
          <a:xfrm>
            <a:off x="9720189" y="8705165"/>
            <a:ext cx="70342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extrait de l'ouvrage de référence </a:t>
            </a:r>
            <a:r>
              <a:rPr lang="fr-FR" sz="2100" i="1">
                <a:latin typeface="Arial" panose="020B0604020202020204" pitchFamily="34" charset="0"/>
              </a:rPr>
              <a:t>Mécènes sans frontières</a:t>
            </a:r>
            <a:endParaRPr lang="fr-FR" sz="21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BCC058-DB79-4B4F-BBD6-421CE892CAB5}"/>
              </a:ext>
            </a:extLst>
          </p:cNvPr>
          <p:cNvSpPr txBox="1"/>
          <p:nvPr/>
        </p:nvSpPr>
        <p:spPr>
          <a:xfrm>
            <a:off x="2149883" y="3587135"/>
            <a:ext cx="5121773" cy="54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algn="ctr"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sz="3000"/>
              <a:t>Principe de territorialité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01DD4-D18F-468E-A6AE-C96EB9634188}"/>
              </a:ext>
            </a:extLst>
          </p:cNvPr>
          <p:cNvSpPr/>
          <p:nvPr/>
        </p:nvSpPr>
        <p:spPr>
          <a:xfrm>
            <a:off x="426837" y="5491281"/>
            <a:ext cx="7803579" cy="6001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700">
                <a:solidFill>
                  <a:srgbClr val="FFFFFF"/>
                </a:solidFill>
                <a:latin typeface="Arial" panose="020B0604020202020204"/>
              </a:rPr>
              <a:t>TRANSNATIONAL GIVING EUROPE (TGE)</a:t>
            </a:r>
          </a:p>
        </p:txBody>
      </p:sp>
    </p:spTree>
    <p:extLst>
      <p:ext uri="{BB962C8B-B14F-4D97-AF65-F5344CB8AC3E}">
        <p14:creationId xmlns:p14="http://schemas.microsoft.com/office/powerpoint/2010/main" val="2414546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51DF87A-8C49-41AB-BF4C-008B7F0B2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949"/>
            <a:ext cx="17373600" cy="540000"/>
          </a:xfrm>
        </p:spPr>
        <p:txBody>
          <a:bodyPr/>
          <a:lstStyle/>
          <a:p>
            <a:r>
              <a:rPr lang="fr-FR"/>
              <a:t>Appel à la Générosité du Public (AGP) 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77056C-CE92-4474-AF9D-4C2CE04B5641}"/>
              </a:ext>
            </a:extLst>
          </p:cNvPr>
          <p:cNvSpPr/>
          <p:nvPr/>
        </p:nvSpPr>
        <p:spPr>
          <a:xfrm>
            <a:off x="2357714" y="1405166"/>
            <a:ext cx="2895344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fr-FR" sz="3600">
                <a:solidFill>
                  <a:srgbClr val="FFFFFF"/>
                </a:solidFill>
                <a:latin typeface="Arial" panose="020B0604020202020204"/>
              </a:rPr>
              <a:t>L’AGP, c’est :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EF3CFA5-3391-4BF4-A1D9-15CAB33749FA}"/>
              </a:ext>
            </a:extLst>
          </p:cNvPr>
          <p:cNvGrpSpPr/>
          <p:nvPr/>
        </p:nvGrpSpPr>
        <p:grpSpPr>
          <a:xfrm>
            <a:off x="4223255" y="2978412"/>
            <a:ext cx="13439906" cy="2195534"/>
            <a:chOff x="1926494" y="3010569"/>
            <a:chExt cx="8959937" cy="14636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030C50-15AF-4C39-A3F0-DCEDD13ACD52}"/>
                </a:ext>
              </a:extLst>
            </p:cNvPr>
            <p:cNvSpPr/>
            <p:nvPr/>
          </p:nvSpPr>
          <p:spPr>
            <a:xfrm>
              <a:off x="2252251" y="3027708"/>
              <a:ext cx="623523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371600">
                <a:defRPr/>
              </a:pPr>
              <a:r>
                <a:rPr lang="fr-FR" sz="2700">
                  <a:solidFill>
                    <a:srgbClr val="777877"/>
                  </a:solidFill>
                  <a:latin typeface="Arial" panose="020B0604020202020204"/>
                </a:rPr>
                <a:t>La sollicitation active du grand public dans le but de collecter des fonds destinés à financer une cause définie.</a:t>
              </a:r>
            </a:p>
            <a:p>
              <a:pPr algn="just" defTabSz="1371600">
                <a:defRPr/>
              </a:pPr>
              <a:endParaRPr lang="fr-FR" sz="2700">
                <a:solidFill>
                  <a:srgbClr val="777877"/>
                </a:solidFill>
                <a:latin typeface="Arial" panose="020B0604020202020204"/>
              </a:endParaRPr>
            </a:p>
            <a:p>
              <a:pPr algn="just" defTabSz="1371600">
                <a:defRPr/>
              </a:pPr>
              <a:endParaRPr lang="fr-FR" sz="2700">
                <a:solidFill>
                  <a:srgbClr val="777877"/>
                </a:solidFill>
                <a:latin typeface="Arial" panose="020B0604020202020204"/>
              </a:endParaRPr>
            </a:p>
            <a:p>
              <a:pPr algn="just" defTabSz="1371600">
                <a:defRPr/>
              </a:pPr>
              <a:r>
                <a:rPr lang="fr-FR" sz="2700">
                  <a:solidFill>
                    <a:srgbClr val="777877"/>
                  </a:solidFill>
                  <a:latin typeface="Arial" panose="020B0604020202020204"/>
                </a:rPr>
                <a:t>Cette définition entend trois points majeurs :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47D1483E-1595-4DBE-A3A6-0751B8618317}"/>
                </a:ext>
              </a:extLst>
            </p:cNvPr>
            <p:cNvGrpSpPr/>
            <p:nvPr/>
          </p:nvGrpSpPr>
          <p:grpSpPr>
            <a:xfrm>
              <a:off x="1926494" y="3010569"/>
              <a:ext cx="6560991" cy="649252"/>
              <a:chOff x="3229576" y="3259604"/>
              <a:chExt cx="6560991" cy="649252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A6C70C46-FFE6-4151-B733-ACF2CB1109E8}"/>
                  </a:ext>
                </a:extLst>
              </p:cNvPr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9576" y="3259604"/>
                <a:ext cx="232748" cy="239634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8826EBF5-28D6-4FC2-88B6-0A16EB6658A2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9617" y="3669222"/>
                <a:ext cx="220950" cy="239634"/>
              </a:xfrm>
              <a:prstGeom prst="rect">
                <a:avLst/>
              </a:prstGeom>
            </p:spPr>
          </p:pic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2A8B0D2-40C2-43A7-B30E-19E29374FA03}"/>
                </a:ext>
              </a:extLst>
            </p:cNvPr>
            <p:cNvSpPr txBox="1"/>
            <p:nvPr/>
          </p:nvSpPr>
          <p:spPr>
            <a:xfrm>
              <a:off x="7322343" y="3676176"/>
              <a:ext cx="3564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r-FR" i="1">
                  <a:solidFill>
                    <a:srgbClr val="003366"/>
                  </a:solidFill>
                  <a:latin typeface="Arial" panose="020B0604020202020204"/>
                </a:rPr>
                <a:t>Ordonnance n° 2015-904 du 23 juillet 2015</a:t>
              </a:r>
            </a:p>
          </p:txBody>
        </p:sp>
      </p:grpSp>
      <p:pic>
        <p:nvPicPr>
          <p:cNvPr id="12" name="Graphique 11" descr="Loupe">
            <a:extLst>
              <a:ext uri="{FF2B5EF4-FFF2-40B4-BE49-F238E27FC236}">
                <a16:creationId xmlns:a16="http://schemas.microsoft.com/office/drawing/2014/main" id="{E34D381A-A3D6-47C4-ACC5-1B92154A4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2613" y="2978411"/>
            <a:ext cx="1371600" cy="1371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49D13DC-66AD-4869-A2FE-083F0F1190E0}"/>
              </a:ext>
            </a:extLst>
          </p:cNvPr>
          <p:cNvSpPr/>
          <p:nvPr/>
        </p:nvSpPr>
        <p:spPr>
          <a:xfrm>
            <a:off x="5018548" y="5365022"/>
            <a:ext cx="8250905" cy="161360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fr-FR" sz="2400">
                <a:solidFill>
                  <a:srgbClr val="FFFFFF"/>
                </a:solidFill>
                <a:latin typeface="Arial" panose="020B0604020202020204"/>
              </a:rPr>
              <a:t>La sollicitation auprès du grand public, que ce soit par </a:t>
            </a:r>
            <a:r>
              <a:rPr lang="fr-FR" sz="2400">
                <a:solidFill>
                  <a:srgbClr val="FFFFFF"/>
                </a:solidFill>
              </a:rPr>
              <a:t>voie d’affichage, de presse, audiovisuelle, par des procédés de télécommunication, par internet, par le biais d’une plateforme de crowdfunding, </a:t>
            </a:r>
            <a:endParaRPr lang="fr-FR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14F028-E6E5-4C12-96B7-93B32C6C61DC}"/>
              </a:ext>
            </a:extLst>
          </p:cNvPr>
          <p:cNvSpPr/>
          <p:nvPr/>
        </p:nvSpPr>
        <p:spPr>
          <a:xfrm>
            <a:off x="5018547" y="7201824"/>
            <a:ext cx="8250906" cy="52484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r>
              <a:rPr lang="fr-FR" sz="2400">
                <a:solidFill>
                  <a:srgbClr val="FFFFFF"/>
                </a:solidFill>
                <a:latin typeface="Arial" panose="020B0604020202020204"/>
              </a:rPr>
              <a:t>L’objectif de collecter des fonds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825382-E586-4319-BDF0-F51D121BED82}"/>
              </a:ext>
            </a:extLst>
          </p:cNvPr>
          <p:cNvSpPr/>
          <p:nvPr/>
        </p:nvSpPr>
        <p:spPr>
          <a:xfrm>
            <a:off x="5018547" y="7968362"/>
            <a:ext cx="8250906" cy="7903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r>
              <a:rPr lang="fr-FR" sz="2400">
                <a:solidFill>
                  <a:srgbClr val="FFFFFF"/>
                </a:solidFill>
                <a:latin typeface="Arial" panose="020B0604020202020204"/>
              </a:rPr>
              <a:t>Des fonds qui seront destinés à financer une cause définie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AAC13742-080E-48B8-A5D3-0FE71E89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1A1681-B67C-634E-B9F8-D054051C2089}" type="slidenum">
              <a:rPr lang="en-US" sz="1650">
                <a:solidFill>
                  <a:srgbClr val="777877"/>
                </a:solidFill>
                <a:latin typeface="Arial" panose="020B0604020202020204"/>
              </a:rPr>
              <a:pPr defTabSz="1371600">
                <a:defRPr/>
              </a:pPr>
              <a:t>27</a:t>
            </a:fld>
            <a:endParaRPr lang="en-US" sz="1650">
              <a:solidFill>
                <a:srgbClr val="77787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20549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47FB623-87CE-4069-8A33-4363ABE6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949"/>
            <a:ext cx="17373600" cy="540000"/>
          </a:xfrm>
        </p:spPr>
        <p:txBody>
          <a:bodyPr/>
          <a:lstStyle/>
          <a:p>
            <a:r>
              <a:rPr lang="fr-FR"/>
              <a:t>Nouvelles dispositions concernant les dons</a:t>
            </a:r>
          </a:p>
        </p:txBody>
      </p: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FF11D6FB-CC1B-448D-9F49-D6A3B993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1681-B67C-634E-B9F8-D054051C2089}" type="slidenum">
              <a:rPr lang="en-US" smtClean="0"/>
              <a:t>28</a:t>
            </a:fld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DCFAF3-815B-4E85-AA61-CEDC9C05095D}"/>
              </a:ext>
            </a:extLst>
          </p:cNvPr>
          <p:cNvSpPr/>
          <p:nvPr/>
        </p:nvSpPr>
        <p:spPr>
          <a:xfrm>
            <a:off x="505370" y="1405166"/>
            <a:ext cx="3578224" cy="55399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fr-FR" sz="3000">
                <a:solidFill>
                  <a:srgbClr val="FFFFFF"/>
                </a:solidFill>
                <a:latin typeface="Arial" panose="020B0604020202020204"/>
              </a:rPr>
              <a:t>Loi du 24 août 2020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F8CF08D-F1BA-4130-B5F1-E3B03FC5D3C9}"/>
              </a:ext>
            </a:extLst>
          </p:cNvPr>
          <p:cNvSpPr txBox="1"/>
          <p:nvPr/>
        </p:nvSpPr>
        <p:spPr>
          <a:xfrm>
            <a:off x="1644557" y="2061131"/>
            <a:ext cx="9144000" cy="54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algn="ctr"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sz="3000"/>
              <a:t>Confortant le respect des principes de la République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97626-BC59-4E27-88FF-70C900B293F2}"/>
              </a:ext>
            </a:extLst>
          </p:cNvPr>
          <p:cNvSpPr/>
          <p:nvPr/>
        </p:nvSpPr>
        <p:spPr>
          <a:xfrm>
            <a:off x="659331" y="3343007"/>
            <a:ext cx="1655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buSzPct val="100000"/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fr-FR" sz="2700">
                <a:solidFill>
                  <a:srgbClr val="21252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 compter du 1</a:t>
            </a:r>
            <a:r>
              <a:rPr lang="fr-FR" sz="2700" baseline="30000">
                <a:solidFill>
                  <a:srgbClr val="21252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er</a:t>
            </a:r>
            <a:r>
              <a:rPr lang="fr-FR" sz="2700">
                <a:solidFill>
                  <a:srgbClr val="21252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janvier 2022, pouvoir de contrôle de l'administration fiscale afin qu'elle puisse s'assurer du bien-fondé de la délivrance des reçus fiscaux par les organismes</a:t>
            </a:r>
            <a:r>
              <a:rPr lang="fr-FR" sz="2700" i="1">
                <a:solidFill>
                  <a:srgbClr val="21252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(Art. 18)</a:t>
            </a:r>
            <a:endParaRPr lang="fr-FR" sz="3600" i="1">
              <a:solidFill>
                <a:srgbClr val="212529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9C3E34-BFC8-4757-A387-9D21C11E04FE}"/>
              </a:ext>
            </a:extLst>
          </p:cNvPr>
          <p:cNvSpPr/>
          <p:nvPr/>
        </p:nvSpPr>
        <p:spPr>
          <a:xfrm>
            <a:off x="659330" y="4622566"/>
            <a:ext cx="1737359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buFont typeface="Wingdings" panose="05000000000000000000" pitchFamily="2" charset="2"/>
              <a:buChar char="§"/>
            </a:pPr>
            <a:r>
              <a:rPr lang="fr-FR" sz="2700">
                <a:solidFill>
                  <a:srgbClr val="21252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Obligation de déclarer chaque année le montant global des dons perçus et nombre de reçus délivrés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endParaRPr lang="fr-FR" sz="2700">
              <a:solidFill>
                <a:srgbClr val="212529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fr-FR" sz="2700">
                <a:solidFill>
                  <a:srgbClr val="212529"/>
                </a:solidFill>
                <a:latin typeface="Arial" panose="020B0604020202020204" pitchFamily="34" charset="0"/>
              </a:rPr>
              <a:t>Obligation de production d’un modèle de reçu fiscal obligatoire pour les dons réalisés par les entreprises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endParaRPr lang="fr-FR" sz="270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fr-FR" sz="2700">
                <a:solidFill>
                  <a:srgbClr val="212529"/>
                </a:solidFill>
                <a:latin typeface="Arial" panose="020B0604020202020204" pitchFamily="34" charset="0"/>
              </a:rPr>
              <a:t>Instauration d’un contrôle du financement étranger des organismes sans but lucratif recevant plus de </a:t>
            </a:r>
          </a:p>
          <a:p>
            <a:pPr marL="402432"/>
            <a:r>
              <a:rPr lang="fr-FR" sz="2700">
                <a:solidFill>
                  <a:srgbClr val="212529"/>
                </a:solidFill>
                <a:latin typeface="Arial" panose="020B0604020202020204" pitchFamily="34" charset="0"/>
              </a:rPr>
              <a:t>153 000 € de dons annuels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endParaRPr lang="fr-FR" sz="2700"/>
          </a:p>
        </p:txBody>
      </p:sp>
    </p:spTree>
    <p:extLst>
      <p:ext uri="{BB962C8B-B14F-4D97-AF65-F5344CB8AC3E}">
        <p14:creationId xmlns:p14="http://schemas.microsoft.com/office/powerpoint/2010/main" val="4090410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1">
            <a:extLst>
              <a:ext uri="{FF2B5EF4-FFF2-40B4-BE49-F238E27FC236}">
                <a16:creationId xmlns:a16="http://schemas.microsoft.com/office/drawing/2014/main" id="{1F6CAFEF-8149-4CDA-9157-BCF4CD4FDBB8}"/>
              </a:ext>
            </a:extLst>
          </p:cNvPr>
          <p:cNvSpPr txBox="1">
            <a:spLocks/>
          </p:cNvSpPr>
          <p:nvPr/>
        </p:nvSpPr>
        <p:spPr>
          <a:xfrm>
            <a:off x="12424120" y="9530988"/>
            <a:ext cx="4409078" cy="723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B00B0A-CCB6-400D-B6B7-AF36A11ABAF9}" type="datetime3">
              <a:rPr lang="en-US" sz="1650">
                <a:solidFill>
                  <a:srgbClr val="777877"/>
                </a:solidFill>
                <a:latin typeface="Arial" panose="020B0604020202020204"/>
              </a:rPr>
              <a:pPr algn="r"/>
              <a:t>12 January 2022</a:t>
            </a:fld>
            <a:endParaRPr lang="en-US" sz="1650">
              <a:solidFill>
                <a:srgbClr val="777877"/>
              </a:solidFill>
              <a:latin typeface="Arial" panose="020B0604020202020204"/>
            </a:endParaRPr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2996C01E-23AE-48CA-AC9F-39BD8F1DDD41}"/>
              </a:ext>
            </a:extLst>
          </p:cNvPr>
          <p:cNvSpPr txBox="1">
            <a:spLocks/>
          </p:cNvSpPr>
          <p:nvPr/>
        </p:nvSpPr>
        <p:spPr>
          <a:xfrm>
            <a:off x="16833196" y="9541334"/>
            <a:ext cx="997604" cy="723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1A1681-B67C-634E-B9F8-D054051C2089}" type="slidenum">
              <a:rPr lang="en-US" sz="1650">
                <a:solidFill>
                  <a:srgbClr val="777877"/>
                </a:solidFill>
                <a:latin typeface="Arial" panose="020B0604020202020204"/>
              </a:rPr>
              <a:pPr algn="r"/>
              <a:t>29</a:t>
            </a:fld>
            <a:endParaRPr lang="en-US" sz="1650">
              <a:solidFill>
                <a:srgbClr val="777877"/>
              </a:solidFill>
              <a:latin typeface="Arial" panose="020B0604020202020204"/>
            </a:endParaRPr>
          </a:p>
        </p:txBody>
      </p:sp>
      <p:sp>
        <p:nvSpPr>
          <p:cNvPr id="27" name="Titre 2">
            <a:extLst>
              <a:ext uri="{FF2B5EF4-FFF2-40B4-BE49-F238E27FC236}">
                <a16:creationId xmlns:a16="http://schemas.microsoft.com/office/drawing/2014/main" id="{D5858587-E290-46E4-991E-8411B6D7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949"/>
            <a:ext cx="17373600" cy="540000"/>
          </a:xfrm>
        </p:spPr>
        <p:txBody>
          <a:bodyPr vert="horz" lIns="0" tIns="0" rIns="137160" bIns="68580" rtlCol="0" anchor="t" anchorCtr="0">
            <a:noAutofit/>
          </a:bodyPr>
          <a:lstStyle/>
          <a:p>
            <a:r>
              <a:rPr lang="fr-FR" spc="60">
                <a:solidFill>
                  <a:schemeClr val="tx1"/>
                </a:solidFill>
              </a:rPr>
              <a:t>Legs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B23EA4-9134-4367-85CC-553A4FA6848C}"/>
              </a:ext>
            </a:extLst>
          </p:cNvPr>
          <p:cNvSpPr/>
          <p:nvPr/>
        </p:nvSpPr>
        <p:spPr>
          <a:xfrm>
            <a:off x="426837" y="1866316"/>
            <a:ext cx="9296400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600">
                <a:solidFill>
                  <a:srgbClr val="FFFFFF"/>
                </a:solidFill>
                <a:latin typeface="Arial" panose="020B0604020202020204"/>
              </a:rPr>
              <a:t>Qui peut accepter des legs et donations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BCC058-DB79-4B4F-BBD6-421CE892CAB5}"/>
              </a:ext>
            </a:extLst>
          </p:cNvPr>
          <p:cNvSpPr txBox="1"/>
          <p:nvPr/>
        </p:nvSpPr>
        <p:spPr>
          <a:xfrm>
            <a:off x="8328346" y="4467725"/>
            <a:ext cx="8191547" cy="7119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algn="ctr"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sz="3600"/>
              <a:t>Retour sur investissement long terme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01DD4-D18F-468E-A6AE-C96EB9634188}"/>
              </a:ext>
            </a:extLst>
          </p:cNvPr>
          <p:cNvSpPr/>
          <p:nvPr/>
        </p:nvSpPr>
        <p:spPr>
          <a:xfrm>
            <a:off x="2571281" y="7023606"/>
            <a:ext cx="7803579" cy="6001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600">
                <a:solidFill>
                  <a:srgbClr val="FFFFFF"/>
                </a:solidFill>
                <a:latin typeface="Arial" panose="020B0604020202020204"/>
              </a:rPr>
              <a:t>Donation temporaire d’usufruit</a:t>
            </a:r>
          </a:p>
        </p:txBody>
      </p:sp>
    </p:spTree>
    <p:extLst>
      <p:ext uri="{BB962C8B-B14F-4D97-AF65-F5344CB8AC3E}">
        <p14:creationId xmlns:p14="http://schemas.microsoft.com/office/powerpoint/2010/main" val="306463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tricia Lefebvre Milon">
            <a:extLst>
              <a:ext uri="{FF2B5EF4-FFF2-40B4-BE49-F238E27FC236}">
                <a16:creationId xmlns:a16="http://schemas.microsoft.com/office/drawing/2014/main" id="{90130C7C-334E-42DB-A3A8-F68E84AC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31" y="3314700"/>
            <a:ext cx="5900737" cy="590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D83780ED-B274-4C50-91D2-D4A741F8532B}"/>
              </a:ext>
            </a:extLst>
          </p:cNvPr>
          <p:cNvSpPr txBox="1"/>
          <p:nvPr/>
        </p:nvSpPr>
        <p:spPr>
          <a:xfrm>
            <a:off x="4133847" y="399229"/>
            <a:ext cx="10020301" cy="178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50" dirty="0">
                <a:solidFill>
                  <a:srgbClr val="000000"/>
                </a:solidFill>
                <a:latin typeface="Helveticish"/>
              </a:rPr>
              <a:t>Mot d'accueil par </a:t>
            </a:r>
            <a:endParaRPr lang="en-US" sz="5199" dirty="0">
              <a:solidFill>
                <a:srgbClr val="000000"/>
              </a:solidFill>
              <a:latin typeface="Helveticish"/>
            </a:endParaRPr>
          </a:p>
          <a:p>
            <a:pPr algn="ctr">
              <a:lnSpc>
                <a:spcPts val="7279"/>
              </a:lnSpc>
            </a:pPr>
            <a:r>
              <a:rPr lang="en-US" sz="5150" dirty="0">
                <a:solidFill>
                  <a:srgbClr val="000000"/>
                </a:solidFill>
                <a:latin typeface="Helveticish"/>
              </a:rPr>
              <a:t>Patricia LEFEBVRE MILON </a:t>
            </a:r>
            <a:endParaRPr lang="en-US" sz="5150" dirty="0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445016-390C-4D5C-B231-81D5885A26B1}"/>
              </a:ext>
            </a:extLst>
          </p:cNvPr>
          <p:cNvSpPr txBox="1"/>
          <p:nvPr/>
        </p:nvSpPr>
        <p:spPr>
          <a:xfrm>
            <a:off x="4876798" y="2340277"/>
            <a:ext cx="85344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latin typeface="Helveticish"/>
                <a:ea typeface="Helveticish"/>
                <a:cs typeface="Helveticish"/>
              </a:rPr>
              <a:t>Déléguée générale de l'IFM</a:t>
            </a:r>
            <a:r>
              <a:rPr lang="fr-FR" sz="2800" b="1" i="0">
                <a:effectLst/>
                <a:latin typeface="Helveticish"/>
                <a:ea typeface="Helveticish"/>
                <a:cs typeface="Helveticish"/>
              </a:rPr>
              <a:t> ALUMNI</a:t>
            </a:r>
            <a:r>
              <a:rPr lang="fr-FR" sz="2800" b="1">
                <a:latin typeface="Helveticish"/>
                <a:ea typeface="Helveticish"/>
                <a:cs typeface="Helveticish"/>
              </a:rPr>
              <a:t> </a:t>
            </a:r>
            <a:endParaRPr lang="fr-FR" sz="2800" b="1" i="0">
              <a:effectLst/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  <a:p>
            <a:pPr algn="ctr"/>
            <a:r>
              <a:rPr lang="fr-FR" sz="2800" b="0" i="0">
                <a:effectLst/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(Institut Français de la Mode Alumni)</a:t>
            </a:r>
            <a:endParaRPr lang="fr-FR" sz="2800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id="{0A556A0D-4A98-4412-AC68-E341809FA8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62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E4097F-3A5E-4746-8084-6B23A9660F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/>
              <a:t>Tour Exaltis</a:t>
            </a:r>
          </a:p>
          <a:p>
            <a:r>
              <a:rPr lang="fr-FR"/>
              <a:t>61 rue Henri Regnault</a:t>
            </a:r>
          </a:p>
          <a:p>
            <a:r>
              <a:rPr lang="fr-FR"/>
              <a:t>92400 Courbevoie – France</a:t>
            </a:r>
          </a:p>
          <a:p>
            <a:r>
              <a:rPr lang="fr-FR"/>
              <a:t>Tel : + (33) 1 49 97 60 00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0200" y="2580212"/>
            <a:ext cx="5531495" cy="567706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03314" y="944610"/>
            <a:ext cx="5462968" cy="86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Helveticish"/>
              </a:rPr>
              <a:t>   Frédéric THERET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457200" y="1392570"/>
            <a:ext cx="9383997" cy="1195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9"/>
              </a:lnSpc>
            </a:pPr>
            <a:endParaRPr/>
          </a:p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Helveticish"/>
              </a:rPr>
              <a:t> Directeur Marketing et Développement,</a:t>
            </a:r>
          </a:p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Helveticish"/>
              </a:rPr>
              <a:t> Fondation de France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43326" y="2649143"/>
            <a:ext cx="9215974" cy="560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Après un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parcours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d’une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dizaine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d’années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dans la communication pour le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secteur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marchand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(Peugeot, Shell, SFR,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BigMat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), Frédéric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Théret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intègre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une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agence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spécialisée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dans le fundraising et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accompagne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la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stratégie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de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développement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de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nombreuses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grandes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associations et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fondations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. En 2006, il rejoint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l’Institut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Pasteur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dont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il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pilote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le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développement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des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ressources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pendant 6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ans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, en France et à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l’international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. A son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actif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, le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Pasteurdon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et les Assises de la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Philanthropie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. Il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est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ensuite Directeur de la Communication et du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développement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d’Action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contre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la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Faim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,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puis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rejoint la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Fondation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de France en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qualité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de Directeur du Marketing et du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développement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. En son sein, il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redéfinit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la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stratégie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de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développement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,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réorganise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l’équipe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, fixe le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modèle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de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développement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territorial en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régions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, et structure la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campagne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de dons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majeurs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.</a:t>
            </a:r>
          </a:p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Frédéric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Théret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intervient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régulièrement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dans des colloques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professionnels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; il a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été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membre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du CA de France 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Générosités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,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administrateur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et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Trésorier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du Centre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français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des Fonds et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Fondations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,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administrateur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  du  Centre 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Européen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des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Fondations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. Il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donne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un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cours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sur la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philanthropie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à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l’école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d’affaires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publiques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de </a:t>
            </a:r>
            <a:r>
              <a:rPr lang="en-US" sz="1850" spc="74" dirty="0" err="1">
                <a:solidFill>
                  <a:srgbClr val="000000"/>
                </a:solidFill>
                <a:latin typeface="Helveticish"/>
              </a:rPr>
              <a:t>SciencesPo</a:t>
            </a:r>
            <a:r>
              <a:rPr lang="en-US" sz="1850" spc="74" dirty="0">
                <a:solidFill>
                  <a:srgbClr val="000000"/>
                </a:solidFill>
                <a:latin typeface="Helveticish"/>
              </a:rPr>
              <a:t> Paris.</a:t>
            </a:r>
            <a:endParaRPr lang="en-US" sz="1850" spc="74" dirty="0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  <a:p>
            <a:pPr algn="just">
              <a:lnSpc>
                <a:spcPts val="2450"/>
              </a:lnSpc>
              <a:spcBef>
                <a:spcPct val="0"/>
              </a:spcBef>
            </a:pPr>
            <a:endParaRPr lang="en-US" sz="1899" spc="74" dirty="0">
              <a:solidFill>
                <a:srgbClr val="000000"/>
              </a:solidFill>
              <a:latin typeface="Helveticish"/>
            </a:endParaRPr>
          </a:p>
        </p:txBody>
      </p:sp>
      <p:pic>
        <p:nvPicPr>
          <p:cNvPr id="6" name="Picture 31">
            <a:extLst>
              <a:ext uri="{FF2B5EF4-FFF2-40B4-BE49-F238E27FC236}">
                <a16:creationId xmlns:a16="http://schemas.microsoft.com/office/drawing/2014/main" id="{A00D1667-4888-447F-9C93-35934607EF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67AF565-39E1-443C-A8F8-0CBC8868EE8A}"/>
              </a:ext>
            </a:extLst>
          </p:cNvPr>
          <p:cNvSpPr txBox="1"/>
          <p:nvPr/>
        </p:nvSpPr>
        <p:spPr>
          <a:xfrm>
            <a:off x="8043326" y="1108185"/>
            <a:ext cx="902547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3200">
                <a:effectLst/>
                <a:latin typeface="Calibri"/>
                <a:ea typeface="Calibri" panose="020F0502020204030204" pitchFamily="34" charset="0"/>
                <a:cs typeface="Calibri"/>
              </a:rPr>
              <a:t>« </a:t>
            </a:r>
            <a:r>
              <a:rPr lang="fr-FR" sz="3200" b="1">
                <a:effectLst/>
                <a:latin typeface="Calibri"/>
                <a:ea typeface="Calibri" panose="020F0502020204030204" pitchFamily="34" charset="0"/>
                <a:cs typeface="Calibri"/>
              </a:rPr>
              <a:t>Fondations Abritées Grandes Ecoles : enjeux &amp; développement </a:t>
            </a:r>
            <a:r>
              <a:rPr lang="fr-FR" sz="3200">
                <a:effectLst/>
                <a:latin typeface="Calibri"/>
                <a:ea typeface="Calibri" panose="020F0502020204030204" pitchFamily="34" charset="0"/>
                <a:cs typeface="Calibri"/>
              </a:rPr>
              <a:t>»</a:t>
            </a:r>
            <a:endParaRPr lang="fr-FR"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41837" y="3238500"/>
            <a:ext cx="5020327" cy="502032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57400" y="876300"/>
            <a:ext cx="5060650" cy="86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Helveticish"/>
              </a:rPr>
              <a:t>Julie BAILLET  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9101" y="1402175"/>
            <a:ext cx="8305800" cy="2016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19"/>
              </a:lnSpc>
            </a:pPr>
            <a:endParaRPr/>
          </a:p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Helveticish"/>
              </a:rPr>
              <a:t>Responsable de Programmes </a:t>
            </a:r>
          </a:p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Helveticish"/>
              </a:rPr>
              <a:t>et Fondations Abritées Education, </a:t>
            </a:r>
          </a:p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Helveticish"/>
              </a:rPr>
              <a:t>Enseignement et Recherche, Fondation de France</a:t>
            </a:r>
          </a:p>
          <a:p>
            <a:pPr algn="ctr">
              <a:lnSpc>
                <a:spcPts val="3219"/>
              </a:lnSpc>
            </a:pPr>
            <a:endParaRPr lang="en-US" sz="2299">
              <a:solidFill>
                <a:srgbClr val="000000"/>
              </a:solidFill>
              <a:latin typeface="Helveticis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536727" y="4316730"/>
            <a:ext cx="9722573" cy="197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79"/>
              </a:lnSpc>
              <a:spcBef>
                <a:spcPct val="0"/>
              </a:spcBef>
            </a:pP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Arrivée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en 2020 à la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Fondation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de France, Julie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Baillet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,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titulaire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d’un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doctorat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en sciences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sociales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,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exerce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les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fonctions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de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responsable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des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fondations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abritées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,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spécialisée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dans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l’enseignement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supérieur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, la recherche et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l’innovation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. Elle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accompagne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les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fondations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de Grandes écoles et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d’universités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sur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tous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les aspects de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leur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fonctionnement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au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bénéfice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des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jeunes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, de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l’excellence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académique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, des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chaires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et des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campagnes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de </a:t>
            </a:r>
            <a:r>
              <a:rPr lang="en-US" sz="1950" spc="77" dirty="0" err="1">
                <a:solidFill>
                  <a:srgbClr val="000000"/>
                </a:solidFill>
                <a:latin typeface="Helveticish"/>
              </a:rPr>
              <a:t>développement</a:t>
            </a:r>
            <a:r>
              <a:rPr lang="en-US" sz="1950" spc="77" dirty="0">
                <a:solidFill>
                  <a:srgbClr val="000000"/>
                </a:solidFill>
                <a:latin typeface="Helveticish"/>
              </a:rPr>
              <a:t> international.</a:t>
            </a:r>
          </a:p>
        </p:txBody>
      </p:sp>
      <p:pic>
        <p:nvPicPr>
          <p:cNvPr id="6" name="Picture 31">
            <a:extLst>
              <a:ext uri="{FF2B5EF4-FFF2-40B4-BE49-F238E27FC236}">
                <a16:creationId xmlns:a16="http://schemas.microsoft.com/office/drawing/2014/main" id="{69389D92-8853-46D9-9CC5-C80652F22D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7BBDA94-84FF-4E31-9D8E-89BF6066A818}"/>
              </a:ext>
            </a:extLst>
          </p:cNvPr>
          <p:cNvSpPr txBox="1"/>
          <p:nvPr/>
        </p:nvSpPr>
        <p:spPr>
          <a:xfrm>
            <a:off x="7826013" y="1028700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fr-FR" sz="3200"/>
              <a:t>« </a:t>
            </a:r>
            <a:r>
              <a:rPr lang="fr-FR" sz="3200" b="1"/>
              <a:t>Fondations Abritées Grandes Ecoles : enjeux &amp; développement </a:t>
            </a:r>
            <a:r>
              <a:rPr lang="fr-FR" sz="3200"/>
              <a:t>»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63846" y="1813219"/>
            <a:ext cx="13524154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4763846" y="2484401"/>
            <a:ext cx="9346260" cy="34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fr-FR" sz="1999" spc="99">
                <a:solidFill>
                  <a:srgbClr val="191919"/>
                </a:solidFill>
                <a:latin typeface="Helveticish"/>
              </a:rPr>
              <a:t>Aurélie  ADUAYI- AKUE, Stagiaire pour le GT Alumni, CGE</a:t>
            </a: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29798" y="2133098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sp>
        <p:nvSpPr>
          <p:cNvPr id="5" name="TextBox 5"/>
          <p:cNvSpPr txBox="1"/>
          <p:nvPr/>
        </p:nvSpPr>
        <p:spPr>
          <a:xfrm>
            <a:off x="539524" y="2261470"/>
            <a:ext cx="3824515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PREMIÈRE RESTITUTION </a:t>
            </a:r>
          </a:p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DE L'ENQUÊTE ALUMNI  </a:t>
            </a:r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2021</a:t>
            </a:r>
          </a:p>
        </p:txBody>
      </p:sp>
      <p:grpSp>
        <p:nvGrpSpPr>
          <p:cNvPr id="6" name="Group 6"/>
          <p:cNvGrpSpPr/>
          <p:nvPr/>
        </p:nvGrpSpPr>
        <p:grpSpPr>
          <a:xfrm rot="-8100000">
            <a:off x="3398907" y="2323651"/>
            <a:ext cx="890860" cy="889434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4763846" y="3485440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4763846" y="3368107"/>
            <a:ext cx="16191223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Aurélie JOUBIN, Associée France, Mazars</a:t>
            </a:r>
          </a:p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Frédéric</a:t>
            </a:r>
            <a:r>
              <a:rPr lang="en-US" sz="2000" spc="60" dirty="0">
                <a:solidFill>
                  <a:srgbClr val="191919"/>
                </a:solidFill>
                <a:latin typeface="Helveticish"/>
              </a:rPr>
              <a:t> THERET, Directeur Marketing et </a:t>
            </a:r>
            <a:r>
              <a:rPr lang="en-US" sz="2000" spc="60" dirty="0" err="1">
                <a:solidFill>
                  <a:srgbClr val="191919"/>
                </a:solidFill>
                <a:latin typeface="Helveticish"/>
              </a:rPr>
              <a:t>Développement</a:t>
            </a:r>
            <a:r>
              <a:rPr lang="en-US" sz="2000" spc="60" dirty="0">
                <a:solidFill>
                  <a:srgbClr val="191919"/>
                </a:solidFill>
                <a:latin typeface="Helveticish"/>
              </a:rPr>
              <a:t> et Julie BAILLET, </a:t>
            </a:r>
            <a:r>
              <a:rPr lang="en-US" sz="2000" spc="60" dirty="0" err="1">
                <a:solidFill>
                  <a:srgbClr val="191919"/>
                </a:solidFill>
                <a:latin typeface="Helveticish"/>
              </a:rPr>
              <a:t>Responsable</a:t>
            </a:r>
            <a:r>
              <a:rPr lang="en-US" sz="2000" spc="60" dirty="0">
                <a:solidFill>
                  <a:srgbClr val="191919"/>
                </a:solidFill>
                <a:latin typeface="Helveticish"/>
              </a:rPr>
              <a:t> de </a:t>
            </a:r>
            <a:r>
              <a:rPr lang="en-US" sz="2000" spc="60" dirty="0" err="1">
                <a:solidFill>
                  <a:srgbClr val="191919"/>
                </a:solidFill>
                <a:latin typeface="Helveticish"/>
              </a:rPr>
              <a:t>Programmes</a:t>
            </a:r>
            <a:r>
              <a:rPr lang="en-US" sz="2000" spc="60" dirty="0">
                <a:solidFill>
                  <a:srgbClr val="191919"/>
                </a:solidFill>
                <a:latin typeface="Helveticish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2000" spc="60" dirty="0">
                <a:solidFill>
                  <a:srgbClr val="191919"/>
                </a:solidFill>
                <a:latin typeface="Helveticish"/>
              </a:rPr>
              <a:t>et </a:t>
            </a:r>
            <a:r>
              <a:rPr lang="en-US" sz="2000" spc="60" dirty="0" err="1">
                <a:solidFill>
                  <a:srgbClr val="191919"/>
                </a:solidFill>
                <a:latin typeface="Helveticish"/>
              </a:rPr>
              <a:t>Fondations</a:t>
            </a:r>
            <a:r>
              <a:rPr lang="en-US" sz="2000" spc="60" dirty="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2000" spc="60" dirty="0" err="1">
                <a:solidFill>
                  <a:srgbClr val="191919"/>
                </a:solidFill>
                <a:latin typeface="Helveticish"/>
              </a:rPr>
              <a:t>Abritées</a:t>
            </a:r>
            <a:r>
              <a:rPr lang="en-US" sz="2000" spc="60" dirty="0">
                <a:solidFill>
                  <a:srgbClr val="191919"/>
                </a:solidFill>
                <a:latin typeface="Helveticish"/>
              </a:rPr>
              <a:t> Education, </a:t>
            </a:r>
            <a:r>
              <a:rPr lang="en-US" sz="2000" spc="60" dirty="0" err="1">
                <a:solidFill>
                  <a:srgbClr val="191919"/>
                </a:solidFill>
                <a:latin typeface="Helveticish"/>
              </a:rPr>
              <a:t>Enseignement</a:t>
            </a:r>
            <a:r>
              <a:rPr lang="en-US" sz="2000" spc="60" dirty="0">
                <a:solidFill>
                  <a:srgbClr val="191919"/>
                </a:solidFill>
                <a:latin typeface="Helveticish"/>
              </a:rPr>
              <a:t> et Recherche, </a:t>
            </a:r>
            <a:r>
              <a:rPr lang="en-US" sz="2000" spc="60" dirty="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2000" spc="60" dirty="0">
                <a:solidFill>
                  <a:srgbClr val="191919"/>
                </a:solidFill>
                <a:latin typeface="Helveticish"/>
              </a:rPr>
              <a:t> de France</a:t>
            </a:r>
          </a:p>
          <a:p>
            <a:pPr>
              <a:lnSpc>
                <a:spcPts val="3000"/>
              </a:lnSpc>
            </a:pPr>
            <a:r>
              <a:rPr lang="en-US" sz="1200" spc="60" dirty="0">
                <a:solidFill>
                  <a:srgbClr val="191919"/>
                </a:solidFill>
                <a:latin typeface="Helveticish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29798" y="3413644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11" name="Group 11"/>
          <p:cNvGrpSpPr/>
          <p:nvPr/>
        </p:nvGrpSpPr>
        <p:grpSpPr>
          <a:xfrm rot="-8100000">
            <a:off x="3398907" y="3604197"/>
            <a:ext cx="890860" cy="889434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4763846" y="515766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TextBox 14"/>
          <p:cNvSpPr txBox="1"/>
          <p:nvPr/>
        </p:nvSpPr>
        <p:spPr>
          <a:xfrm>
            <a:off x="4763846" y="4895776"/>
            <a:ext cx="16684436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spc="100" err="1">
                <a:solidFill>
                  <a:srgbClr val="191919"/>
                </a:solidFill>
                <a:latin typeface="Helveticish"/>
              </a:rPr>
              <a:t>Audrène</a:t>
            </a:r>
            <a:r>
              <a:rPr lang="en-US" sz="2000" b="1" spc="100">
                <a:solidFill>
                  <a:srgbClr val="191919"/>
                </a:solidFill>
                <a:latin typeface="Helveticish"/>
              </a:rPr>
              <a:t> ELOIT, Première Vice-</a:t>
            </a:r>
            <a:r>
              <a:rPr lang="en-US" sz="2000" b="1" spc="100" err="1">
                <a:solidFill>
                  <a:srgbClr val="191919"/>
                </a:solidFill>
                <a:latin typeface="Helveticish"/>
              </a:rPr>
              <a:t>présidente</a:t>
            </a:r>
            <a:r>
              <a:rPr lang="en-US" sz="2000" b="1" spc="100">
                <a:solidFill>
                  <a:srgbClr val="191919"/>
                </a:solidFill>
                <a:latin typeface="Helveticish"/>
              </a:rPr>
              <a:t> de HARVARD Club of France, </a:t>
            </a:r>
          </a:p>
          <a:p>
            <a:pPr>
              <a:lnSpc>
                <a:spcPts val="3000"/>
              </a:lnSpc>
            </a:pPr>
            <a:r>
              <a:rPr lang="en-US" sz="2000" b="1" spc="60">
                <a:solidFill>
                  <a:srgbClr val="191919"/>
                </a:solidFill>
                <a:latin typeface="Helveticish"/>
              </a:rPr>
              <a:t>Michel PATRY, PDG de la </a:t>
            </a:r>
            <a:r>
              <a:rPr lang="en-US" sz="2000" b="1" spc="6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2000" b="1" spc="60">
                <a:solidFill>
                  <a:srgbClr val="191919"/>
                </a:solidFill>
                <a:latin typeface="Helveticish"/>
              </a:rPr>
              <a:t> HEC, Montréal, </a:t>
            </a:r>
            <a:r>
              <a:rPr lang="en-US" sz="2000" b="1" spc="60" err="1">
                <a:solidFill>
                  <a:srgbClr val="191919"/>
                </a:solidFill>
                <a:latin typeface="Helveticish"/>
              </a:rPr>
              <a:t>ancien</a:t>
            </a:r>
            <a:r>
              <a:rPr lang="en-US" sz="2000" b="1" spc="6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2000" b="1" spc="60" err="1">
                <a:solidFill>
                  <a:srgbClr val="191919"/>
                </a:solidFill>
                <a:latin typeface="Helveticish"/>
              </a:rPr>
              <a:t>directeur</a:t>
            </a:r>
            <a:r>
              <a:rPr lang="en-US" sz="2000" b="1" spc="60">
                <a:solidFill>
                  <a:srgbClr val="191919"/>
                </a:solidFill>
                <a:latin typeface="Helveticish"/>
              </a:rPr>
              <a:t> de HEC Montréal</a:t>
            </a:r>
            <a:r>
              <a:rPr lang="en-US" sz="2000" spc="60">
                <a:solidFill>
                  <a:srgbClr val="191919"/>
                </a:solidFill>
                <a:latin typeface="Helveticish"/>
              </a:rPr>
              <a:t>,</a:t>
            </a:r>
            <a:endParaRPr lang="en-US" sz="2000" spc="60">
              <a:solidFill>
                <a:srgbClr val="191919"/>
              </a:solidFill>
              <a:latin typeface="Helveticish"/>
              <a:ea typeface="Helveticish"/>
              <a:cs typeface="Helveticish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429798" y="4694189"/>
            <a:ext cx="3414539" cy="1258858"/>
          </a:xfrm>
          <a:prstGeom prst="rect">
            <a:avLst/>
          </a:prstGeom>
          <a:solidFill>
            <a:srgbClr val="FF091E"/>
          </a:solidFill>
        </p:spPr>
      </p:sp>
      <p:grpSp>
        <p:nvGrpSpPr>
          <p:cNvPr id="16" name="Group 16"/>
          <p:cNvGrpSpPr/>
          <p:nvPr/>
        </p:nvGrpSpPr>
        <p:grpSpPr>
          <a:xfrm rot="-8100000">
            <a:off x="3398907" y="4884743"/>
            <a:ext cx="890860" cy="889434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91E"/>
            </a:solidFill>
          </p:spPr>
        </p:sp>
      </p:grpSp>
      <p:sp>
        <p:nvSpPr>
          <p:cNvPr id="18" name="AutoShape 18"/>
          <p:cNvSpPr/>
          <p:nvPr/>
        </p:nvSpPr>
        <p:spPr>
          <a:xfrm>
            <a:off x="4763846" y="682988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AutoShape 19"/>
          <p:cNvSpPr/>
          <p:nvPr/>
        </p:nvSpPr>
        <p:spPr>
          <a:xfrm>
            <a:off x="429798" y="5974735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20" name="Group 20"/>
          <p:cNvGrpSpPr/>
          <p:nvPr/>
        </p:nvGrpSpPr>
        <p:grpSpPr>
          <a:xfrm rot="-8100000">
            <a:off x="3398907" y="6165289"/>
            <a:ext cx="890860" cy="889434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22" name="AutoShape 22"/>
          <p:cNvSpPr/>
          <p:nvPr/>
        </p:nvSpPr>
        <p:spPr>
          <a:xfrm>
            <a:off x="4763846" y="7225065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3" name="TextBox 23"/>
          <p:cNvSpPr txBox="1"/>
          <p:nvPr/>
        </p:nvSpPr>
        <p:spPr>
          <a:xfrm>
            <a:off x="4763846" y="7627315"/>
            <a:ext cx="882825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Avec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tous</a:t>
            </a: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 les participants en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présentiel</a:t>
            </a: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 et en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distanciel</a:t>
            </a:r>
            <a:endParaRPr lang="en-US" sz="2000" spc="100" dirty="0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429798" y="7259176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25" name="Group 25"/>
          <p:cNvGrpSpPr/>
          <p:nvPr/>
        </p:nvGrpSpPr>
        <p:grpSpPr>
          <a:xfrm rot="-8100000">
            <a:off x="3398907" y="7449729"/>
            <a:ext cx="890860" cy="889434"/>
            <a:chOff x="0" y="0"/>
            <a:chExt cx="6350000" cy="63398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539524" y="3556264"/>
            <a:ext cx="3824515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endParaRPr/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CONTEXTE FRANÇAIS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39524" y="4941789"/>
            <a:ext cx="3827580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POINT DE VUE INTERNATIONAL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9524" y="6430767"/>
            <a:ext cx="3827580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fr-FR" sz="1999" spc="77">
                <a:solidFill>
                  <a:srgbClr val="FFFFFF"/>
                </a:solidFill>
                <a:latin typeface="Helveticish"/>
              </a:rPr>
              <a:t>DÉBAT SUR LA COTISATION A VIE</a:t>
            </a:r>
            <a:endParaRPr lang="en-US" sz="1999" spc="77">
              <a:solidFill>
                <a:srgbClr val="FFFFFF"/>
              </a:solidFill>
              <a:latin typeface="Helveticish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39524" y="7557219"/>
            <a:ext cx="3827580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QUESTIONS RÉPONSES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4763846" y="6207059"/>
            <a:ext cx="967376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Sibylle AUBOYNEAU, Déléguée générale de Dauphine Alumni,</a:t>
            </a:r>
          </a:p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Olivier DESTANG, Délégué du président auprès des associations, IESF</a:t>
            </a:r>
          </a:p>
        </p:txBody>
      </p:sp>
      <p:sp>
        <p:nvSpPr>
          <p:cNvPr id="33" name="AutoShape 33"/>
          <p:cNvSpPr/>
          <p:nvPr/>
        </p:nvSpPr>
        <p:spPr>
          <a:xfrm>
            <a:off x="429798" y="8555325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34" name="Group 34"/>
          <p:cNvGrpSpPr/>
          <p:nvPr/>
        </p:nvGrpSpPr>
        <p:grpSpPr>
          <a:xfrm rot="-8100000">
            <a:off x="3398907" y="8740037"/>
            <a:ext cx="890860" cy="889434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646186" y="9013304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CONCLUSION </a:t>
            </a:r>
          </a:p>
        </p:txBody>
      </p:sp>
      <p:sp>
        <p:nvSpPr>
          <p:cNvPr id="37" name="AutoShape 37"/>
          <p:cNvSpPr/>
          <p:nvPr/>
        </p:nvSpPr>
        <p:spPr>
          <a:xfrm>
            <a:off x="429798" y="846887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38" name="Group 38"/>
          <p:cNvGrpSpPr/>
          <p:nvPr/>
        </p:nvGrpSpPr>
        <p:grpSpPr>
          <a:xfrm rot="-8100000">
            <a:off x="3398907" y="1037441"/>
            <a:ext cx="890860" cy="889434"/>
            <a:chOff x="0" y="0"/>
            <a:chExt cx="6350000" cy="633984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539524" y="1308761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INTRODUCTION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763846" y="971550"/>
            <a:ext cx="13524154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Gilles DUTHIL,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Secrétaire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général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l’AAEENA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Animateur GT Alumni</a:t>
            </a:r>
          </a:p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Nadia HILAL,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Chargée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mission Alumni,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Amont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Aval, Recherche, CGE</a:t>
            </a: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763846" y="8782050"/>
            <a:ext cx="1869251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Gilles DUTHIL, </a:t>
            </a:r>
            <a:r>
              <a:rPr lang="fr-FR" sz="1999" spc="99">
                <a:solidFill>
                  <a:srgbClr val="191919"/>
                </a:solidFill>
                <a:latin typeface="Helveticish"/>
              </a:rPr>
              <a:t>Secrétaire général de l’AAEENA, Animateur GT Alumni</a:t>
            </a: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Nadia HILAL,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Chargée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mission Alumni,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Amont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Aval, Recherche, CGE</a:t>
            </a: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16671" t="1245" r="16490" b="12787"/>
          <a:stretch/>
        </p:blipFill>
        <p:spPr>
          <a:xfrm>
            <a:off x="1371600" y="3543300"/>
            <a:ext cx="5108282" cy="437201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05000" y="1187486"/>
            <a:ext cx="4859854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Helveticish"/>
              </a:rPr>
              <a:t>Audrène ELOIT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533400" y="1715824"/>
            <a:ext cx="9383997" cy="1345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endParaRPr/>
          </a:p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Helveticish"/>
              </a:rPr>
              <a:t>Première vice-présidente </a:t>
            </a:r>
          </a:p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Helveticish"/>
              </a:rPr>
              <a:t>de HARVARD Club of France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370015" y="2929547"/>
            <a:ext cx="9889285" cy="498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Spécialiste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des politiques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d’enseignement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supérieur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et de la recherche, Audrène Eloit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est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actuellement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responsable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des relations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internationales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à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l'institut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national de recherche pour la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santé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et la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médecine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(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Inserm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). Au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cours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 son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expérience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 plus de 15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ans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sur les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enjeux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 recherche, de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financements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, de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partenariats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et de  questions  de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développement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de  la  main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d’œuvre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,  Audrène  a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été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Directrice  de  la  Recherche de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l’Université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PSL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puis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a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créé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la Direction des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Partenariats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et du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Développement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. Elle a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précédemment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été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consultante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Enseignement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supérieur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et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Macroéconomie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pour la Banque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mondiale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et a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travaillé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au sein du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Département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Investissements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d’Avenir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l’ANR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sur les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programmes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IDEFI,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Equipex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,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Labex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et IDEX.</a:t>
            </a:r>
          </a:p>
          <a:p>
            <a:pPr algn="just">
              <a:lnSpc>
                <a:spcPts val="2450"/>
              </a:lnSpc>
              <a:spcBef>
                <a:spcPct val="0"/>
              </a:spcBef>
            </a:pPr>
            <a:endParaRPr lang="en-US" sz="1899" spc="74" dirty="0">
              <a:solidFill>
                <a:srgbClr val="000000"/>
              </a:solidFill>
              <a:latin typeface="Helveticish"/>
            </a:endParaRPr>
          </a:p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Audrène a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étudié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l'anglais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à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l'ENS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Cachan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,  a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obtenu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l'agrégation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d'anglais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et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est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diplômée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en  droit  de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l'Université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Panthéon-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Assas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.</a:t>
            </a:r>
          </a:p>
          <a:p>
            <a:pPr algn="just">
              <a:lnSpc>
                <a:spcPts val="2450"/>
              </a:lnSpc>
              <a:spcBef>
                <a:spcPct val="0"/>
              </a:spcBef>
            </a:pPr>
            <a:endParaRPr lang="en-US" sz="1899" spc="74" dirty="0">
              <a:solidFill>
                <a:srgbClr val="000000"/>
              </a:solidFill>
              <a:latin typeface="Helveticish"/>
            </a:endParaRPr>
          </a:p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Dans le cadre de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ses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activités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associatives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, Audrène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est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Première Vice-Présidente du Harvard Club de France (HCF) et  à  la  tête  du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chapitre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HKS  de HCF.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803EE8-1151-4635-9759-1F1D8D2FCD1B}"/>
              </a:ext>
            </a:extLst>
          </p:cNvPr>
          <p:cNvSpPr txBox="1"/>
          <p:nvPr/>
        </p:nvSpPr>
        <p:spPr>
          <a:xfrm>
            <a:off x="7370015" y="1333500"/>
            <a:ext cx="988928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3200">
                <a:effectLst/>
                <a:latin typeface="Calibri"/>
                <a:ea typeface="Calibri" panose="020F0502020204030204" pitchFamily="34" charset="0"/>
                <a:cs typeface="Calibri"/>
              </a:rPr>
              <a:t>« </a:t>
            </a:r>
            <a:r>
              <a:rPr lang="fr-FR" sz="3200" b="1">
                <a:effectLst/>
                <a:ea typeface="+mn-lt"/>
                <a:cs typeface="+mn-lt"/>
              </a:rPr>
              <a:t>L'exemple </a:t>
            </a:r>
            <a:r>
              <a:rPr lang="fr-FR" sz="3200" b="1">
                <a:ea typeface="+mn-lt"/>
                <a:cs typeface="+mn-lt"/>
              </a:rPr>
              <a:t>de la Harvard </a:t>
            </a:r>
            <a:r>
              <a:rPr lang="fr-FR" sz="3200" b="1" err="1">
                <a:ea typeface="+mn-lt"/>
                <a:cs typeface="+mn-lt"/>
              </a:rPr>
              <a:t>University</a:t>
            </a:r>
            <a:r>
              <a:rPr lang="fr-FR" sz="3200" b="1">
                <a:effectLst/>
                <a:ea typeface="+mn-lt"/>
                <a:cs typeface="+mn-lt"/>
              </a:rPr>
              <a:t>: </a:t>
            </a:r>
            <a:r>
              <a:rPr lang="fr-FR" sz="3200" b="1">
                <a:ea typeface="+mn-lt"/>
                <a:cs typeface="+mn-lt"/>
              </a:rPr>
              <a:t>enjeux </a:t>
            </a:r>
            <a:r>
              <a:rPr lang="fr-FR" sz="3200" b="1">
                <a:effectLst/>
                <a:ea typeface="+mn-lt"/>
                <a:cs typeface="+mn-lt"/>
              </a:rPr>
              <a:t>de </a:t>
            </a:r>
            <a:r>
              <a:rPr lang="fr-FR" sz="3200" b="1">
                <a:ea typeface="+mn-lt"/>
                <a:cs typeface="+mn-lt"/>
              </a:rPr>
              <a:t>la </a:t>
            </a:r>
            <a:r>
              <a:rPr lang="fr-FR" sz="3200" b="1">
                <a:effectLst/>
                <a:ea typeface="+mn-lt"/>
                <a:cs typeface="+mn-lt"/>
              </a:rPr>
              <a:t>levée de fonds de l'université</a:t>
            </a:r>
            <a:r>
              <a:rPr lang="fr-FR" sz="3200" b="1">
                <a:ea typeface="+mn-lt"/>
                <a:cs typeface="+mn-lt"/>
              </a:rPr>
              <a:t> et rôle des anciens</a:t>
            </a:r>
            <a:r>
              <a:rPr lang="fr-FR" sz="3200">
                <a:effectLst/>
                <a:ea typeface="Calibri" panose="020F0502020204030204" pitchFamily="34" charset="0"/>
                <a:cs typeface="Arial"/>
              </a:rPr>
              <a:t>"</a:t>
            </a:r>
          </a:p>
          <a:p>
            <a:endParaRPr lang="fr-FR" sz="36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F604C-3962-6545-9B7C-0F2829E04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4800" b="1" cap="small"/>
              <a:t>Réunion du GT </a:t>
            </a:r>
            <a:r>
              <a:rPr lang="fr-FR" sz="4800" b="1" cap="small" err="1"/>
              <a:t>Alumni</a:t>
            </a:r>
            <a:r>
              <a:rPr lang="fr-FR" sz="4800" b="1" cap="small"/>
              <a:t> </a:t>
            </a:r>
            <a:br>
              <a:rPr lang="fr-FR" sz="4800" b="1" cap="small"/>
            </a:br>
            <a:r>
              <a:rPr lang="fr-FR" sz="4800" b="1" cap="small"/>
              <a:t>Conférence des Grandes Ecoles</a:t>
            </a:r>
            <a:br>
              <a:rPr lang="fr-FR" sz="4800" b="1" cap="small"/>
            </a:br>
            <a:br>
              <a:rPr lang="fr-FR" sz="4800" b="1" cap="small"/>
            </a:br>
            <a:r>
              <a:rPr lang="fr-FR" sz="4800" b="1"/>
              <a:t>Cotisations, appels à générosité, dons et legs : comment s'y retrouver ?</a:t>
            </a:r>
            <a:endParaRPr lang="fr-FR" sz="540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335475D-ED33-0440-BB7B-B1FD9D650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6119813"/>
            <a:ext cx="13716000" cy="24836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4800"/>
              <a:t>L’exemple de la </a:t>
            </a:r>
            <a:r>
              <a:rPr lang="fr-FR" sz="4800" i="1"/>
              <a:t>Harvard </a:t>
            </a:r>
            <a:r>
              <a:rPr lang="fr-FR" sz="4800" i="1" err="1"/>
              <a:t>University</a:t>
            </a:r>
            <a:r>
              <a:rPr lang="fr-FR" sz="4800" i="1"/>
              <a:t>: </a:t>
            </a:r>
            <a:r>
              <a:rPr lang="fr-FR" sz="4800"/>
              <a:t>enjeux de la levée de fonds de l’université et rôles des anciens</a:t>
            </a:r>
          </a:p>
          <a:p>
            <a:r>
              <a:rPr lang="fr-FR"/>
              <a:t>30 novembre 2021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6F5CD5-AC8C-1540-9BE2-CBA5B36F4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010" y="345206"/>
            <a:ext cx="3091677" cy="312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42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785549-6B6A-C841-BFA4-51DA24B63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429" y="199280"/>
            <a:ext cx="2198543" cy="222511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BB5156-2DCE-6548-8AE0-60D8A192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98" y="146001"/>
            <a:ext cx="15773400" cy="1305021"/>
          </a:xfrm>
        </p:spPr>
        <p:txBody>
          <a:bodyPr>
            <a:normAutofit/>
          </a:bodyPr>
          <a:lstStyle/>
          <a:p>
            <a:r>
              <a:rPr lang="fr-FR" sz="4800"/>
              <a:t>« </a:t>
            </a:r>
            <a:r>
              <a:rPr lang="fr-FR" sz="4800" err="1"/>
              <a:t>Alumni</a:t>
            </a:r>
            <a:r>
              <a:rPr lang="fr-FR" sz="4800"/>
              <a:t> </a:t>
            </a:r>
            <a:r>
              <a:rPr lang="fr-FR" sz="4800" err="1"/>
              <a:t>affairs</a:t>
            </a:r>
            <a:r>
              <a:rPr lang="fr-FR" sz="4800"/>
              <a:t> and </a:t>
            </a:r>
            <a:r>
              <a:rPr lang="fr-FR" sz="4800" err="1"/>
              <a:t>development</a:t>
            </a:r>
            <a:r>
              <a:rPr lang="fr-FR" sz="4800"/>
              <a:t>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096CB0-1DF9-8E4F-98E0-D8E0EB44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98" y="1415878"/>
            <a:ext cx="15773400" cy="2482910"/>
          </a:xfrm>
        </p:spPr>
        <p:txBody>
          <a:bodyPr>
            <a:normAutofit/>
          </a:bodyPr>
          <a:lstStyle/>
          <a:p>
            <a:r>
              <a:rPr lang="fr-FR" sz="3000"/>
              <a:t>2 sous-structures avec des objectifs complémentaires mais distincts</a:t>
            </a:r>
          </a:p>
          <a:p>
            <a:pPr lvl="1">
              <a:buFont typeface="Wingdings" pitchFamily="2" charset="2"/>
              <a:buChar char="Ø"/>
            </a:pPr>
            <a:r>
              <a:rPr lang="fr-FR" sz="2700"/>
              <a:t>Sous l’autorité de Brian Lee, Vice </a:t>
            </a:r>
            <a:r>
              <a:rPr lang="fr-FR" sz="2700" err="1"/>
              <a:t>President</a:t>
            </a:r>
            <a:r>
              <a:rPr lang="fr-FR" sz="2700"/>
              <a:t> for </a:t>
            </a:r>
            <a:r>
              <a:rPr lang="fr-FR" sz="2700" err="1"/>
              <a:t>alumi</a:t>
            </a:r>
            <a:r>
              <a:rPr lang="fr-FR" sz="2700"/>
              <a:t> </a:t>
            </a:r>
            <a:r>
              <a:rPr lang="fr-FR" sz="2700" err="1"/>
              <a:t>affairs</a:t>
            </a:r>
            <a:r>
              <a:rPr lang="fr-FR" sz="2700"/>
              <a:t> and </a:t>
            </a:r>
            <a:r>
              <a:rPr lang="fr-FR" sz="2700" err="1"/>
              <a:t>development</a:t>
            </a:r>
            <a:endParaRPr lang="fr-FR" sz="2700"/>
          </a:p>
          <a:p>
            <a:pPr lvl="1"/>
            <a:r>
              <a:rPr lang="fr-FR" sz="2700"/>
              <a:t>Harvard </a:t>
            </a:r>
            <a:r>
              <a:rPr lang="fr-FR" sz="2700" err="1"/>
              <a:t>alumni</a:t>
            </a:r>
            <a:r>
              <a:rPr lang="fr-FR" sz="2700"/>
              <a:t> association (HAA)</a:t>
            </a:r>
          </a:p>
          <a:p>
            <a:pPr lvl="1"/>
            <a:r>
              <a:rPr lang="fr-FR" sz="2700"/>
              <a:t>Harvard </a:t>
            </a:r>
            <a:r>
              <a:rPr lang="fr-FR" sz="2700" err="1"/>
              <a:t>development</a:t>
            </a:r>
            <a:r>
              <a:rPr lang="fr-FR" sz="2700"/>
              <a:t> / </a:t>
            </a:r>
            <a:r>
              <a:rPr lang="fr-FR" sz="2700" err="1"/>
              <a:t>fundraising</a:t>
            </a:r>
            <a:endParaRPr lang="fr-FR" sz="2700"/>
          </a:p>
          <a:p>
            <a:pPr marL="685800" lvl="1" indent="0">
              <a:buNone/>
            </a:pPr>
            <a:endParaRPr lang="fr-FR" sz="27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CBA1B7-BE5D-494D-945F-A891ADB22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0" t="14300" r="11169"/>
          <a:stretch/>
        </p:blipFill>
        <p:spPr>
          <a:xfrm>
            <a:off x="8741729" y="3549236"/>
            <a:ext cx="9388242" cy="64171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B937DCC-4B4E-CA4F-8DB1-F70BA2BD4A38}"/>
              </a:ext>
            </a:extLst>
          </p:cNvPr>
          <p:cNvSpPr txBox="1"/>
          <p:nvPr/>
        </p:nvSpPr>
        <p:spPr>
          <a:xfrm>
            <a:off x="603398" y="3898786"/>
            <a:ext cx="8138331" cy="653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fr-FR" sz="3000"/>
              <a:t>Harvard </a:t>
            </a:r>
            <a:r>
              <a:rPr lang="fr-FR" sz="3000" err="1"/>
              <a:t>Alumni</a:t>
            </a:r>
            <a:r>
              <a:rPr lang="fr-FR" sz="3000"/>
              <a:t> Association (9 pers)</a:t>
            </a:r>
          </a:p>
          <a:p>
            <a:endParaRPr lang="fr-FR" sz="1650"/>
          </a:p>
          <a:p>
            <a:pPr algn="just"/>
            <a:r>
              <a:rPr lang="fr-FR" i="1"/>
              <a:t>The mission of the Harvard </a:t>
            </a:r>
            <a:r>
              <a:rPr lang="fr-FR" i="1" err="1"/>
              <a:t>Alumni</a:t>
            </a:r>
            <a:r>
              <a:rPr lang="fr-FR" i="1"/>
              <a:t> Association </a:t>
            </a:r>
            <a:r>
              <a:rPr lang="fr-FR" i="1" err="1"/>
              <a:t>is</a:t>
            </a:r>
            <a:r>
              <a:rPr lang="fr-FR" i="1"/>
              <a:t> to </a:t>
            </a:r>
            <a:r>
              <a:rPr lang="fr-FR" i="1" err="1"/>
              <a:t>foster</a:t>
            </a:r>
            <a:r>
              <a:rPr lang="fr-FR" i="1"/>
              <a:t> </a:t>
            </a:r>
            <a:r>
              <a:rPr lang="fr-FR" b="1" i="1" err="1"/>
              <a:t>mutually</a:t>
            </a:r>
            <a:r>
              <a:rPr lang="fr-FR" b="1" i="1"/>
              <a:t> </a:t>
            </a:r>
            <a:r>
              <a:rPr lang="fr-FR" b="1" i="1" err="1"/>
              <a:t>beneficial</a:t>
            </a:r>
            <a:r>
              <a:rPr lang="fr-FR" b="1" i="1"/>
              <a:t> </a:t>
            </a:r>
            <a:r>
              <a:rPr lang="fr-FR" b="1" i="1" err="1"/>
              <a:t>relationships</a:t>
            </a:r>
            <a:r>
              <a:rPr lang="fr-FR" b="1" i="1"/>
              <a:t> </a:t>
            </a:r>
            <a:r>
              <a:rPr lang="fr-FR" b="1" i="1" err="1"/>
              <a:t>among</a:t>
            </a:r>
            <a:r>
              <a:rPr lang="fr-FR" b="1" i="1"/>
              <a:t> Harvard </a:t>
            </a:r>
            <a:r>
              <a:rPr lang="fr-FR" b="1" i="1" err="1"/>
              <a:t>University</a:t>
            </a:r>
            <a:r>
              <a:rPr lang="fr-FR" b="1" i="1"/>
              <a:t>, </a:t>
            </a:r>
            <a:r>
              <a:rPr lang="fr-FR" b="1" i="1" err="1"/>
              <a:t>its</a:t>
            </a:r>
            <a:r>
              <a:rPr lang="fr-FR" b="1" i="1"/>
              <a:t> </a:t>
            </a:r>
            <a:r>
              <a:rPr lang="fr-FR" b="1" i="1" err="1"/>
              <a:t>alumni</a:t>
            </a:r>
            <a:r>
              <a:rPr lang="fr-FR" i="1"/>
              <a:t>, and </a:t>
            </a:r>
            <a:r>
              <a:rPr lang="fr-FR" i="1" err="1"/>
              <a:t>its</a:t>
            </a:r>
            <a:r>
              <a:rPr lang="fr-FR" i="1"/>
              <a:t> </a:t>
            </a:r>
            <a:r>
              <a:rPr lang="fr-FR" i="1" err="1"/>
              <a:t>students</a:t>
            </a:r>
            <a:r>
              <a:rPr lang="fr-FR" i="1"/>
              <a:t> to </a:t>
            </a:r>
            <a:r>
              <a:rPr lang="fr-FR" b="1" i="1" err="1"/>
              <a:t>strengthen</a:t>
            </a:r>
            <a:r>
              <a:rPr lang="fr-FR" b="1" i="1"/>
              <a:t> the </a:t>
            </a:r>
            <a:r>
              <a:rPr lang="fr-FR" b="1" i="1" err="1"/>
              <a:t>common</a:t>
            </a:r>
            <a:r>
              <a:rPr lang="fr-FR" b="1" i="1"/>
              <a:t> bond </a:t>
            </a:r>
            <a:r>
              <a:rPr lang="fr-FR" b="1" i="1" err="1"/>
              <a:t>among</a:t>
            </a:r>
            <a:r>
              <a:rPr lang="fr-FR" b="1" i="1"/>
              <a:t> Harvard </a:t>
            </a:r>
            <a:r>
              <a:rPr lang="fr-FR" b="1" i="1" err="1"/>
              <a:t>alumni</a:t>
            </a:r>
            <a:r>
              <a:rPr lang="fr-FR" b="1" i="1"/>
              <a:t> and to </a:t>
            </a:r>
            <a:r>
              <a:rPr lang="fr-FR" b="1" i="1" err="1"/>
              <a:t>advance</a:t>
            </a:r>
            <a:r>
              <a:rPr lang="fr-FR" b="1" i="1"/>
              <a:t> the </a:t>
            </a:r>
            <a:r>
              <a:rPr lang="fr-FR" b="1" i="1" err="1"/>
              <a:t>endeavors</a:t>
            </a:r>
            <a:r>
              <a:rPr lang="fr-FR" b="1" i="1"/>
              <a:t> of the </a:t>
            </a:r>
            <a:r>
              <a:rPr lang="fr-FR" b="1" i="1" err="1"/>
              <a:t>University</a:t>
            </a:r>
            <a:r>
              <a:rPr lang="fr-FR" i="1"/>
              <a:t>.</a:t>
            </a:r>
          </a:p>
          <a:p>
            <a:pPr algn="just"/>
            <a:endParaRPr lang="fr-FR"/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fr-FR" sz="2700"/>
              <a:t>Avantages et ressources pour les anciens</a:t>
            </a:r>
          </a:p>
          <a:p>
            <a:pPr marL="1885950" lvl="2" indent="-514350">
              <a:buFont typeface="Arial" panose="020B0604020202020204" pitchFamily="34" charset="0"/>
              <a:buChar char="•"/>
            </a:pPr>
            <a:r>
              <a:rPr lang="fr-FR" sz="2400"/>
              <a:t>Annuaire, networking, services carrières…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fr-FR" sz="2700"/>
              <a:t>Soutien aux associations/clubs</a:t>
            </a:r>
          </a:p>
          <a:p>
            <a:pPr marL="1800225" lvl="2" indent="-428625">
              <a:buFont typeface="Arial" panose="020B0604020202020204" pitchFamily="34" charset="0"/>
              <a:buChar char="•"/>
            </a:pPr>
            <a:r>
              <a:rPr lang="fr-FR" sz="2100"/>
              <a:t>198 clubs nationaux (dont 109 aux US)</a:t>
            </a:r>
          </a:p>
          <a:p>
            <a:pPr marL="1800225" lvl="2" indent="-428625">
              <a:buFont typeface="Arial" panose="020B0604020202020204" pitchFamily="34" charset="0"/>
              <a:buChar char="•"/>
            </a:pPr>
            <a:r>
              <a:rPr lang="fr-FR" sz="2100"/>
              <a:t>59 communautés thématiques </a:t>
            </a:r>
          </a:p>
          <a:p>
            <a:pPr lvl="2"/>
            <a:r>
              <a:rPr lang="fr-FR" sz="2100"/>
              <a:t>      ou basées sur l’identité (« </a:t>
            </a:r>
            <a:r>
              <a:rPr lang="fr-FR" sz="2100" err="1"/>
              <a:t>SIGs</a:t>
            </a:r>
            <a:r>
              <a:rPr lang="fr-FR" sz="2100"/>
              <a:t> »)</a:t>
            </a:r>
          </a:p>
          <a:p>
            <a:pPr marL="1800225" lvl="2" indent="-428625">
              <a:buFont typeface="Arial" panose="020B0604020202020204" pitchFamily="34" charset="0"/>
              <a:buChar char="•"/>
            </a:pPr>
            <a:r>
              <a:rPr lang="fr-FR" sz="2100"/>
              <a:t>Des </a:t>
            </a:r>
            <a:r>
              <a:rPr lang="fr-FR" sz="2100" err="1"/>
              <a:t>boards</a:t>
            </a:r>
            <a:r>
              <a:rPr lang="fr-FR" sz="2100"/>
              <a:t> régionaux (HAA </a:t>
            </a:r>
            <a:r>
              <a:rPr lang="fr-FR" sz="2100" err="1"/>
              <a:t>directors</a:t>
            </a:r>
            <a:r>
              <a:rPr lang="fr-FR" sz="2100"/>
              <a:t>)</a:t>
            </a:r>
          </a:p>
          <a:p>
            <a:endParaRPr lang="fr-FR" sz="2400" i="1"/>
          </a:p>
          <a:p>
            <a:pPr marL="428625" indent="-428625" algn="just">
              <a:buFont typeface="Wingdings" pitchFamily="2" charset="2"/>
              <a:buChar char="Ø"/>
            </a:pPr>
            <a:r>
              <a:rPr lang="fr-FR" sz="2400" b="1">
                <a:solidFill>
                  <a:schemeClr val="accent6">
                    <a:lumMod val="75000"/>
                  </a:schemeClr>
                </a:solidFill>
              </a:rPr>
              <a:t>Développer une structure de lien+ réseau avec les anciens sur la durée</a:t>
            </a:r>
          </a:p>
          <a:p>
            <a:pPr marL="428625" indent="-428625" algn="just">
              <a:buFont typeface="Wingdings" pitchFamily="2" charset="2"/>
              <a:buChar char="Ø"/>
            </a:pPr>
            <a:r>
              <a:rPr lang="fr-FR" sz="2400" b="1">
                <a:solidFill>
                  <a:schemeClr val="accent6">
                    <a:lumMod val="75000"/>
                  </a:schemeClr>
                </a:solidFill>
              </a:rPr>
              <a:t>Levée de fonds en est une des résultantes</a:t>
            </a:r>
          </a:p>
          <a:p>
            <a:endParaRPr lang="fr-FR" sz="2400" i="1"/>
          </a:p>
        </p:txBody>
      </p:sp>
    </p:spTree>
    <p:extLst>
      <p:ext uri="{BB962C8B-B14F-4D97-AF65-F5344CB8AC3E}">
        <p14:creationId xmlns:p14="http://schemas.microsoft.com/office/powerpoint/2010/main" val="4232326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785549-6B6A-C841-BFA4-51DA24B63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429" y="199280"/>
            <a:ext cx="2198543" cy="222511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BB5156-2DCE-6548-8AE0-60D8A192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299" y="199280"/>
            <a:ext cx="15773400" cy="1438029"/>
          </a:xfrm>
        </p:spPr>
        <p:txBody>
          <a:bodyPr>
            <a:normAutofit fontScale="90000"/>
          </a:bodyPr>
          <a:lstStyle/>
          <a:p>
            <a:r>
              <a:rPr lang="fr-FR" sz="4800"/>
              <a:t>Un lien fort entre l’université, les anciens et les associations/clubs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096CB0-1DF9-8E4F-98E0-D8E0EB44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665" y="1637309"/>
            <a:ext cx="15773399" cy="7926099"/>
          </a:xfrm>
        </p:spPr>
        <p:txBody>
          <a:bodyPr>
            <a:normAutofit/>
          </a:bodyPr>
          <a:lstStyle/>
          <a:p>
            <a:r>
              <a:rPr lang="fr-FR" sz="3600"/>
              <a:t>Programmes HAA et liens avec les associations</a:t>
            </a:r>
          </a:p>
          <a:p>
            <a:pPr lvl="1"/>
            <a:r>
              <a:rPr lang="fr-FR" sz="3000"/>
              <a:t>Des événements récurrents: les HAA programs</a:t>
            </a:r>
          </a:p>
          <a:p>
            <a:pPr lvl="2"/>
            <a:r>
              <a:rPr lang="fr-FR"/>
              <a:t>Global Networking Night, </a:t>
            </a:r>
            <a:r>
              <a:rPr lang="fr-FR" err="1"/>
              <a:t>Welcome</a:t>
            </a:r>
            <a:r>
              <a:rPr lang="fr-FR"/>
              <a:t> to </a:t>
            </a:r>
            <a:r>
              <a:rPr lang="fr-FR" err="1"/>
              <a:t>your</a:t>
            </a:r>
            <a:r>
              <a:rPr lang="fr-FR"/>
              <a:t> city, Harvard Yale Game, Harvard </a:t>
            </a:r>
            <a:r>
              <a:rPr lang="fr-FR" err="1"/>
              <a:t>Prize</a:t>
            </a:r>
            <a:r>
              <a:rPr lang="fr-FR"/>
              <a:t> book, …</a:t>
            </a:r>
          </a:p>
          <a:p>
            <a:pPr lvl="1"/>
            <a:r>
              <a:rPr lang="fr-FR" sz="3000"/>
              <a:t>Des prix pour les clubs et </a:t>
            </a:r>
            <a:r>
              <a:rPr lang="fr-FR" sz="3000" err="1"/>
              <a:t>SIGs</a:t>
            </a:r>
            <a:endParaRPr lang="fr-FR" sz="3000"/>
          </a:p>
          <a:p>
            <a:pPr lvl="1"/>
            <a:r>
              <a:rPr lang="fr-FR" sz="3000"/>
              <a:t>Des rapports annuels pour analyser le fonctionnement et guider les clubs</a:t>
            </a:r>
          </a:p>
          <a:p>
            <a:pPr lvl="1"/>
            <a:r>
              <a:rPr lang="fr-FR" sz="3000"/>
              <a:t>Des outils: </a:t>
            </a:r>
          </a:p>
          <a:p>
            <a:pPr lvl="2"/>
            <a:r>
              <a:rPr lang="fr-FR" err="1"/>
              <a:t>Officer’s</a:t>
            </a:r>
            <a:r>
              <a:rPr lang="fr-FR"/>
              <a:t> </a:t>
            </a:r>
            <a:r>
              <a:rPr lang="fr-FR" err="1"/>
              <a:t>lounge</a:t>
            </a:r>
            <a:r>
              <a:rPr lang="fr-FR"/>
              <a:t>, outils numériques (</a:t>
            </a:r>
            <a:r>
              <a:rPr lang="fr-FR" err="1"/>
              <a:t>Magnet</a:t>
            </a:r>
            <a:r>
              <a:rPr lang="fr-FR"/>
              <a:t>), base de données, appui marketing, des guides sur les politiques HAA…</a:t>
            </a:r>
          </a:p>
          <a:p>
            <a:pPr lvl="1"/>
            <a:r>
              <a:rPr lang="fr-FR" sz="3000"/>
              <a:t>« leadership </a:t>
            </a:r>
            <a:r>
              <a:rPr lang="fr-FR" sz="3000" err="1"/>
              <a:t>conferences</a:t>
            </a:r>
            <a:r>
              <a:rPr lang="fr-FR" sz="3000"/>
              <a:t> » annuelles: </a:t>
            </a:r>
            <a:r>
              <a:rPr lang="fr-FR" sz="3000" err="1"/>
              <a:t>Alumni</a:t>
            </a:r>
            <a:r>
              <a:rPr lang="fr-FR" sz="3000"/>
              <a:t> leadership </a:t>
            </a:r>
            <a:r>
              <a:rPr lang="fr-FR" sz="3000" err="1"/>
              <a:t>conf</a:t>
            </a:r>
            <a:r>
              <a:rPr lang="fr-FR" sz="3000"/>
              <a:t>.; international leadership </a:t>
            </a:r>
            <a:r>
              <a:rPr lang="fr-FR" sz="3000" err="1"/>
              <a:t>conf</a:t>
            </a:r>
            <a:r>
              <a:rPr lang="fr-FR" sz="3000"/>
              <a:t>.</a:t>
            </a:r>
          </a:p>
          <a:p>
            <a:r>
              <a:rPr lang="fr-FR" sz="3600"/>
              <a:t>Le rôle des écoles (« </a:t>
            </a:r>
            <a:r>
              <a:rPr lang="fr-FR" sz="3600" i="1" err="1"/>
              <a:t>schools</a:t>
            </a:r>
            <a:r>
              <a:rPr lang="fr-FR" sz="3600"/>
              <a:t> »)</a:t>
            </a:r>
          </a:p>
          <a:p>
            <a:pPr lvl="1">
              <a:buFont typeface="Wingdings" pitchFamily="2" charset="2"/>
              <a:buChar char="Ø"/>
            </a:pPr>
            <a:r>
              <a:rPr lang="fr-FR" sz="3000"/>
              <a:t>Des </a:t>
            </a:r>
            <a:r>
              <a:rPr lang="fr-FR" sz="3000" err="1"/>
              <a:t>chapters</a:t>
            </a:r>
            <a:r>
              <a:rPr lang="fr-FR" sz="3000"/>
              <a:t> au sein des clubs ou des clubs indépendants (Harvard Business </a:t>
            </a:r>
            <a:r>
              <a:rPr lang="fr-FR" sz="3000" err="1"/>
              <a:t>School</a:t>
            </a:r>
            <a:r>
              <a:rPr lang="fr-FR" sz="3000"/>
              <a:t> Club of France…)</a:t>
            </a:r>
          </a:p>
          <a:p>
            <a:pPr lvl="1"/>
            <a:r>
              <a:rPr lang="fr-FR" sz="3000"/>
              <a:t>Des services « </a:t>
            </a:r>
            <a:r>
              <a:rPr lang="fr-FR" sz="3000" err="1"/>
              <a:t>alumni</a:t>
            </a:r>
            <a:r>
              <a:rPr lang="fr-FR" sz="3000"/>
              <a:t> relations » autonomes</a:t>
            </a:r>
          </a:p>
          <a:p>
            <a:pPr lvl="1"/>
            <a:r>
              <a:rPr lang="fr-FR" sz="3000"/>
              <a:t>Des réunions dédiées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976473-BEE6-8343-AA9D-60DBDDDAFEB8}"/>
              </a:ext>
            </a:extLst>
          </p:cNvPr>
          <p:cNvSpPr txBox="1"/>
          <p:nvPr/>
        </p:nvSpPr>
        <p:spPr>
          <a:xfrm>
            <a:off x="11182736" y="7332938"/>
            <a:ext cx="5847963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/>
              <a:t>A noter</a:t>
            </a:r>
          </a:p>
          <a:p>
            <a:pPr algn="ctr"/>
            <a:r>
              <a:rPr lang="fr-FR" sz="2400"/>
              <a:t>3 catégories de dépenses</a:t>
            </a:r>
          </a:p>
          <a:p>
            <a:pPr algn="ctr"/>
            <a:r>
              <a:rPr lang="fr-FR" sz="2400"/>
              <a:t>1) Evénements, 2) Admin., 3) Bienfaisance</a:t>
            </a:r>
          </a:p>
          <a:p>
            <a:pPr algn="ctr"/>
            <a:r>
              <a:rPr lang="fr-FR" sz="2400"/>
              <a:t>3 sources de revenus</a:t>
            </a:r>
          </a:p>
          <a:p>
            <a:pPr algn="ctr"/>
            <a:r>
              <a:rPr lang="fr-FR" sz="2400"/>
              <a:t>1) Cotisations, 2) Evénements, 3) Donations</a:t>
            </a:r>
          </a:p>
        </p:txBody>
      </p:sp>
    </p:spTree>
    <p:extLst>
      <p:ext uri="{BB962C8B-B14F-4D97-AF65-F5344CB8AC3E}">
        <p14:creationId xmlns:p14="http://schemas.microsoft.com/office/powerpoint/2010/main" val="2243114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785549-6B6A-C841-BFA4-51DA24B63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429" y="199280"/>
            <a:ext cx="2198543" cy="222511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BB5156-2DCE-6548-8AE0-60D8A192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299" y="199280"/>
            <a:ext cx="15773400" cy="1438029"/>
          </a:xfrm>
        </p:spPr>
        <p:txBody>
          <a:bodyPr>
            <a:normAutofit fontScale="90000"/>
          </a:bodyPr>
          <a:lstStyle/>
          <a:p>
            <a:r>
              <a:rPr lang="fr-FR" sz="4800"/>
              <a:t>La levée de fonds au niveau de l’université Harvard</a:t>
            </a:r>
            <a:br>
              <a:rPr lang="fr-FR" sz="4800"/>
            </a:br>
            <a:r>
              <a:rPr lang="fr-FR" sz="4800" i="1"/>
              <a:t>The Harvard Capital </a:t>
            </a:r>
            <a:r>
              <a:rPr lang="fr-FR" sz="4800" i="1" err="1"/>
              <a:t>Campaign</a:t>
            </a:r>
            <a:endParaRPr lang="fr-FR" sz="48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096CB0-1DF9-8E4F-98E0-D8E0EB44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030" y="2019558"/>
            <a:ext cx="11107076" cy="7828980"/>
          </a:xfrm>
        </p:spPr>
        <p:txBody>
          <a:bodyPr>
            <a:normAutofit/>
          </a:bodyPr>
          <a:lstStyle/>
          <a:p>
            <a:r>
              <a:rPr lang="fr-FR" sz="2700"/>
              <a:t>Action marquante de chaque Présidence d’Université US – Drew Faust</a:t>
            </a:r>
          </a:p>
          <a:p>
            <a:r>
              <a:rPr lang="fr-FR" sz="2700"/>
              <a:t>Les éléments clés sur l’organisation</a:t>
            </a:r>
          </a:p>
          <a:p>
            <a:pPr lvl="1"/>
            <a:r>
              <a:rPr lang="fr-FR" sz="2400"/>
              <a:t>Lancée en 2013 – clôturée printemps 2018</a:t>
            </a:r>
          </a:p>
          <a:p>
            <a:pPr lvl="1"/>
            <a:r>
              <a:rPr lang="fr-FR" sz="2400"/>
              <a:t>Inclut toutes les écoles d’Harvard (1</a:t>
            </a:r>
            <a:r>
              <a:rPr lang="fr-FR" sz="2400" baseline="30000"/>
              <a:t>ère</a:t>
            </a:r>
            <a:r>
              <a:rPr lang="fr-FR" sz="2400"/>
              <a:t> fois)</a:t>
            </a:r>
          </a:p>
          <a:p>
            <a:pPr lvl="1"/>
            <a:r>
              <a:rPr lang="fr-FR" sz="2400"/>
              <a:t>1400 volontaires dans des comités à travers les écoles</a:t>
            </a:r>
          </a:p>
          <a:p>
            <a:pPr lvl="1"/>
            <a:r>
              <a:rPr lang="fr-FR" sz="2400"/>
              <a:t>Des milliers d’</a:t>
            </a:r>
            <a:r>
              <a:rPr lang="fr-FR" sz="2400" err="1"/>
              <a:t>alumni</a:t>
            </a:r>
            <a:r>
              <a:rPr lang="fr-FR" sz="2400"/>
              <a:t> dans le programme </a:t>
            </a:r>
            <a:r>
              <a:rPr lang="fr-FR" sz="2400" i="1" err="1"/>
              <a:t>Your</a:t>
            </a:r>
            <a:r>
              <a:rPr lang="fr-FR" sz="2400" i="1"/>
              <a:t> Harvard </a:t>
            </a:r>
            <a:r>
              <a:rPr lang="fr-FR" sz="2400"/>
              <a:t>(17 villes)</a:t>
            </a:r>
          </a:p>
          <a:p>
            <a:r>
              <a:rPr lang="fr-FR" sz="2700"/>
              <a:t>Organisation</a:t>
            </a:r>
          </a:p>
          <a:p>
            <a:pPr lvl="1"/>
            <a:r>
              <a:rPr lang="fr-FR" sz="2400"/>
              <a:t>Harvard </a:t>
            </a:r>
            <a:r>
              <a:rPr lang="fr-FR" sz="2400" err="1"/>
              <a:t>University</a:t>
            </a:r>
            <a:r>
              <a:rPr lang="fr-FR" sz="2400"/>
              <a:t> </a:t>
            </a:r>
            <a:r>
              <a:rPr lang="fr-FR" sz="2400" err="1"/>
              <a:t>Vice-President</a:t>
            </a:r>
            <a:r>
              <a:rPr lang="fr-FR" sz="2400"/>
              <a:t> for </a:t>
            </a:r>
            <a:r>
              <a:rPr lang="fr-FR" sz="2400" err="1"/>
              <a:t>Development</a:t>
            </a:r>
            <a:endParaRPr lang="fr-FR" sz="1650"/>
          </a:p>
          <a:p>
            <a:pPr lvl="1"/>
            <a:r>
              <a:rPr lang="fr-FR" sz="2400"/>
              <a:t>Chair of the </a:t>
            </a:r>
            <a:r>
              <a:rPr lang="fr-FR" sz="2400" err="1"/>
              <a:t>campaign</a:t>
            </a:r>
            <a:endParaRPr lang="fr-FR" sz="2400"/>
          </a:p>
          <a:p>
            <a:pPr lvl="1"/>
            <a:r>
              <a:rPr lang="fr-FR" sz="2400"/>
              <a:t>400 personnes dont juristes</a:t>
            </a:r>
          </a:p>
          <a:p>
            <a:r>
              <a:rPr lang="fr-FR" sz="2400"/>
              <a:t>Des résultats records</a:t>
            </a:r>
          </a:p>
          <a:p>
            <a:pPr lvl="1"/>
            <a:r>
              <a:rPr lang="fr-FR" sz="2100"/>
              <a:t>La plus grande campagne de levée de fonds, devant Stanford – $9,6 Mds (objectif - $6,5Mds)</a:t>
            </a:r>
          </a:p>
          <a:p>
            <a:pPr lvl="1"/>
            <a:r>
              <a:rPr lang="fr-FR" sz="2100"/>
              <a:t>Une participation de 153000 foyers dans 173 pays</a:t>
            </a:r>
          </a:p>
          <a:p>
            <a:pPr lvl="1"/>
            <a:r>
              <a:rPr lang="fr-FR" sz="2100"/>
              <a:t>633 000 donations</a:t>
            </a:r>
          </a:p>
          <a:p>
            <a:pPr lvl="1"/>
            <a:r>
              <a:rPr lang="fr-FR" sz="2100"/>
              <a:t>« </a:t>
            </a:r>
            <a:r>
              <a:rPr lang="fr-FR" sz="2100" i="1" err="1"/>
              <a:t>Big</a:t>
            </a:r>
            <a:r>
              <a:rPr lang="fr-FR" sz="2100" i="1"/>
              <a:t> ticket gifts </a:t>
            </a:r>
            <a:r>
              <a:rPr lang="fr-FR" sz="2100"/>
              <a:t>» - $400M obtenus par </a:t>
            </a:r>
            <a:r>
              <a:rPr lang="fr-FR" sz="2100" err="1"/>
              <a:t>Pres</a:t>
            </a:r>
            <a:r>
              <a:rPr lang="fr-FR" sz="2100"/>
              <a:t>. Drew Faust</a:t>
            </a:r>
          </a:p>
          <a:p>
            <a:pPr lvl="1"/>
            <a:endParaRPr lang="fr-FR" sz="21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C220BFE-F43F-A047-8BDD-3C48E02840D7}"/>
              </a:ext>
            </a:extLst>
          </p:cNvPr>
          <p:cNvSpPr txBox="1"/>
          <p:nvPr/>
        </p:nvSpPr>
        <p:spPr>
          <a:xfrm>
            <a:off x="11265109" y="4775629"/>
            <a:ext cx="6864863" cy="52610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000" b="1"/>
              <a:t>Les financements obtenus</a:t>
            </a:r>
          </a:p>
          <a:p>
            <a:pPr marL="514350" indent="-514350" algn="ctr">
              <a:buFont typeface="Wingdings" pitchFamily="2" charset="2"/>
              <a:buChar char="ü"/>
            </a:pPr>
            <a:r>
              <a:rPr lang="fr-FR" sz="3000"/>
              <a:t>$9,6 Mds</a:t>
            </a:r>
          </a:p>
          <a:p>
            <a:pPr marL="428625" indent="-428625" algn="just">
              <a:buFont typeface="Wingdings" pitchFamily="2" charset="2"/>
              <a:buChar char="ü"/>
            </a:pPr>
            <a:r>
              <a:rPr lang="fr-FR" sz="2700"/>
              <a:t>$1,3Mds pour le </a:t>
            </a:r>
            <a:r>
              <a:rPr lang="fr-FR" sz="2700" i="1" err="1"/>
              <a:t>financial</a:t>
            </a:r>
            <a:r>
              <a:rPr lang="fr-FR" sz="2700" i="1"/>
              <a:t> </a:t>
            </a:r>
            <a:r>
              <a:rPr lang="fr-FR" sz="2700" i="1" err="1"/>
              <a:t>aid</a:t>
            </a:r>
            <a:endParaRPr lang="fr-FR" sz="2700" i="1"/>
          </a:p>
          <a:p>
            <a:pPr marL="428625" indent="-428625" algn="just">
              <a:buFont typeface="Wingdings" pitchFamily="2" charset="2"/>
              <a:buChar char="ü"/>
            </a:pPr>
            <a:r>
              <a:rPr lang="fr-FR" sz="2700"/>
              <a:t>142 </a:t>
            </a:r>
            <a:r>
              <a:rPr lang="fr-FR" sz="2700" err="1"/>
              <a:t>endowed</a:t>
            </a:r>
            <a:r>
              <a:rPr lang="fr-FR" sz="2700"/>
              <a:t> </a:t>
            </a:r>
            <a:r>
              <a:rPr lang="fr-FR" sz="2700" err="1"/>
              <a:t>professorships</a:t>
            </a:r>
            <a:r>
              <a:rPr lang="fr-FR" sz="2700"/>
              <a:t> à travers l’université</a:t>
            </a:r>
          </a:p>
          <a:p>
            <a:pPr marL="428625" indent="-428625" algn="just">
              <a:buFont typeface="Wingdings" pitchFamily="2" charset="2"/>
              <a:buChar char="ü"/>
            </a:pPr>
            <a:r>
              <a:rPr lang="fr-FR" sz="2700"/>
              <a:t>Des financements de projets de recherche: changement climatique, cancer…</a:t>
            </a:r>
          </a:p>
          <a:p>
            <a:pPr marL="428625" indent="-428625" algn="just">
              <a:buFont typeface="Wingdings" pitchFamily="2" charset="2"/>
              <a:buChar char="ü"/>
            </a:pPr>
            <a:r>
              <a:rPr lang="fr-FR" sz="2700"/>
              <a:t>Des nouveaux bâtiments</a:t>
            </a:r>
          </a:p>
          <a:p>
            <a:pPr marL="428625" indent="-428625" algn="just">
              <a:buFont typeface="Wingdings" pitchFamily="2" charset="2"/>
              <a:buChar char="ü"/>
            </a:pPr>
            <a:r>
              <a:rPr lang="fr-FR" sz="2700"/>
              <a:t>$3,2 Mds pour la </a:t>
            </a:r>
            <a:r>
              <a:rPr lang="fr-FR" sz="2700" err="1"/>
              <a:t>Grad</a:t>
            </a:r>
            <a:r>
              <a:rPr lang="fr-FR" sz="2700"/>
              <a:t>. </a:t>
            </a:r>
            <a:r>
              <a:rPr lang="fr-FR" sz="2700" err="1"/>
              <a:t>School</a:t>
            </a:r>
            <a:r>
              <a:rPr lang="fr-FR" sz="2700"/>
              <a:t> of Arts and Sciences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A36EFC-8C58-F447-9E63-DF07927153B4}"/>
              </a:ext>
            </a:extLst>
          </p:cNvPr>
          <p:cNvSpPr txBox="1"/>
          <p:nvPr/>
        </p:nvSpPr>
        <p:spPr>
          <a:xfrm>
            <a:off x="11265107" y="2424391"/>
            <a:ext cx="6864863" cy="19920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000" b="1"/>
              <a:t>Les priorités</a:t>
            </a:r>
          </a:p>
          <a:p>
            <a:pPr marL="514350" indent="-514350" algn="ctr">
              <a:buFont typeface="Wingdings" pitchFamily="2" charset="2"/>
              <a:buChar char="Ø"/>
            </a:pPr>
            <a:r>
              <a:rPr lang="fr-FR" sz="2700"/>
              <a:t>Financial </a:t>
            </a:r>
            <a:r>
              <a:rPr lang="fr-FR" sz="2700" err="1"/>
              <a:t>aid</a:t>
            </a:r>
            <a:endParaRPr lang="fr-FR" sz="2700"/>
          </a:p>
          <a:p>
            <a:pPr marL="514350" indent="-514350" algn="ctr">
              <a:buFont typeface="Wingdings" pitchFamily="2" charset="2"/>
              <a:buChar char="Ø"/>
            </a:pPr>
            <a:r>
              <a:rPr lang="fr-FR" sz="2700"/>
              <a:t>Rénovation des habitations (« </a:t>
            </a:r>
            <a:r>
              <a:rPr lang="fr-FR" sz="2700" i="1" err="1"/>
              <a:t>Houses</a:t>
            </a:r>
            <a:r>
              <a:rPr lang="fr-FR" sz="2700"/>
              <a:t> »)</a:t>
            </a:r>
          </a:p>
          <a:p>
            <a:pPr marL="514350" indent="-514350" algn="ctr">
              <a:buFont typeface="Wingdings" pitchFamily="2" charset="2"/>
              <a:buChar char="Ø"/>
            </a:pPr>
            <a:r>
              <a:rPr lang="fr-FR" sz="2700"/>
              <a:t>« </a:t>
            </a:r>
            <a:r>
              <a:rPr lang="fr-FR" sz="2700" err="1"/>
              <a:t>Current</a:t>
            </a:r>
            <a:r>
              <a:rPr lang="fr-FR" sz="2700"/>
              <a:t> use » gifts (non fléchés)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255055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B5156-2DCE-6548-8AE0-60D8A192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709" y="314424"/>
            <a:ext cx="15773400" cy="1438029"/>
          </a:xfrm>
        </p:spPr>
        <p:txBody>
          <a:bodyPr>
            <a:noAutofit/>
          </a:bodyPr>
          <a:lstStyle/>
          <a:p>
            <a:r>
              <a:rPr lang="fr-FR" sz="4800"/>
              <a:t>La levée de fonds au sein de chaque école </a:t>
            </a:r>
            <a:br>
              <a:rPr lang="fr-FR" sz="4800"/>
            </a:br>
            <a:r>
              <a:rPr lang="fr-FR" sz="4800"/>
              <a:t>L’Exemple du </a:t>
            </a:r>
            <a:r>
              <a:rPr lang="fr-FR" sz="4800" i="1"/>
              <a:t>HKS </a:t>
            </a:r>
            <a:r>
              <a:rPr lang="fr-FR" sz="4800" i="1" err="1"/>
              <a:t>Fund</a:t>
            </a:r>
            <a:r>
              <a:rPr lang="fr-FR" sz="4800" i="1"/>
              <a:t> </a:t>
            </a:r>
            <a:r>
              <a:rPr lang="fr-FR" sz="4800"/>
              <a:t>(1/2)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096CB0-1DF9-8E4F-98E0-D8E0EB44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16" y="1977308"/>
            <a:ext cx="12866979" cy="730991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fr-FR" sz="2700"/>
              <a:t>Niveau de la levée de fonds auprès des anciens</a:t>
            </a:r>
          </a:p>
          <a:p>
            <a:pPr lvl="1">
              <a:buFont typeface="Wingdings" pitchFamily="2" charset="2"/>
              <a:buChar char="Ø"/>
            </a:pPr>
            <a:r>
              <a:rPr lang="fr-FR" sz="2100"/>
              <a:t>Des petits dons aux </a:t>
            </a:r>
            <a:r>
              <a:rPr lang="fr-FR" sz="2100" i="1"/>
              <a:t>major gifts</a:t>
            </a:r>
            <a:endParaRPr lang="fr-FR" sz="2100"/>
          </a:p>
          <a:p>
            <a:pPr marL="0" indent="0">
              <a:buNone/>
            </a:pPr>
            <a:endParaRPr lang="fr-FR" sz="1650"/>
          </a:p>
          <a:p>
            <a:r>
              <a:rPr lang="fr-FR" sz="2700"/>
              <a:t>Des équipes dédiées « </a:t>
            </a:r>
            <a:r>
              <a:rPr lang="fr-FR" sz="2700" i="1" err="1"/>
              <a:t>alumni</a:t>
            </a:r>
            <a:r>
              <a:rPr lang="fr-FR" sz="2700" i="1"/>
              <a:t> relations </a:t>
            </a:r>
            <a:r>
              <a:rPr lang="fr-FR" sz="2700"/>
              <a:t>» et levée de fonds</a:t>
            </a:r>
          </a:p>
          <a:p>
            <a:pPr lvl="1"/>
            <a:r>
              <a:rPr lang="fr-FR" sz="2400" i="1" err="1"/>
              <a:t>Alumni</a:t>
            </a:r>
            <a:r>
              <a:rPr lang="fr-FR" sz="2400" i="1"/>
              <a:t> relations: </a:t>
            </a:r>
            <a:r>
              <a:rPr lang="fr-FR" sz="2400" i="1" err="1"/>
              <a:t>boards</a:t>
            </a:r>
            <a:r>
              <a:rPr lang="fr-FR" sz="2400" i="1"/>
              <a:t>, HKS leaders, </a:t>
            </a:r>
            <a:r>
              <a:rPr lang="fr-FR" sz="2400" i="1" err="1"/>
              <a:t>reunion</a:t>
            </a:r>
            <a:r>
              <a:rPr lang="fr-FR" sz="2400" i="1"/>
              <a:t> planning </a:t>
            </a:r>
            <a:r>
              <a:rPr lang="fr-FR" sz="2400" i="1" err="1"/>
              <a:t>committee</a:t>
            </a:r>
            <a:r>
              <a:rPr lang="fr-FR" sz="2400" i="1"/>
              <a:t>…</a:t>
            </a:r>
          </a:p>
          <a:p>
            <a:pPr marL="685800" lvl="1" indent="0">
              <a:buNone/>
            </a:pPr>
            <a:endParaRPr lang="fr-FR" sz="1650" i="1"/>
          </a:p>
          <a:p>
            <a:r>
              <a:rPr lang="fr-FR" sz="2700"/>
              <a:t>Problématiques / enjeux</a:t>
            </a:r>
          </a:p>
          <a:p>
            <a:pPr lvl="1"/>
            <a:r>
              <a:rPr lang="fr-FR" sz="2400" i="1" err="1"/>
              <a:t>Restricted</a:t>
            </a:r>
            <a:r>
              <a:rPr lang="fr-FR" sz="2400" i="1"/>
              <a:t>/ </a:t>
            </a:r>
            <a:r>
              <a:rPr lang="fr-FR" sz="2400" i="1" err="1"/>
              <a:t>unrestricted</a:t>
            </a:r>
            <a:r>
              <a:rPr lang="fr-FR" sz="2400" i="1"/>
              <a:t> </a:t>
            </a:r>
            <a:r>
              <a:rPr lang="fr-FR" sz="2400"/>
              <a:t>(fléché ou non)</a:t>
            </a:r>
          </a:p>
          <a:p>
            <a:pPr lvl="1"/>
            <a:r>
              <a:rPr lang="fr-FR" sz="2400"/>
              <a:t>100% des fonds non fléchés pour les étudiants </a:t>
            </a:r>
          </a:p>
          <a:p>
            <a:pPr lvl="1"/>
            <a:endParaRPr lang="fr-FR" sz="1500"/>
          </a:p>
          <a:p>
            <a:r>
              <a:rPr lang="fr-FR" sz="2700"/>
              <a:t>Les types de dons</a:t>
            </a:r>
          </a:p>
          <a:p>
            <a:pPr lvl="1"/>
            <a:r>
              <a:rPr lang="fr-FR" sz="2400"/>
              <a:t>En ligne, courrier, téléphone</a:t>
            </a:r>
          </a:p>
          <a:p>
            <a:pPr lvl="1"/>
            <a:r>
              <a:rPr lang="fr-FR" sz="2400"/>
              <a:t>Actions, </a:t>
            </a:r>
            <a:r>
              <a:rPr lang="fr-FR" sz="2400" i="1" err="1"/>
              <a:t>mutual</a:t>
            </a:r>
            <a:r>
              <a:rPr lang="fr-FR" sz="2400" i="1"/>
              <a:t> </a:t>
            </a:r>
            <a:r>
              <a:rPr lang="fr-FR" sz="2400" i="1" err="1"/>
              <a:t>funds</a:t>
            </a:r>
            <a:r>
              <a:rPr lang="fr-FR" sz="2400" i="1"/>
              <a:t>, </a:t>
            </a:r>
            <a:r>
              <a:rPr lang="fr-FR" sz="2400" i="1" err="1"/>
              <a:t>donor-advised</a:t>
            </a:r>
            <a:r>
              <a:rPr lang="fr-FR" sz="2400" i="1"/>
              <a:t> </a:t>
            </a:r>
            <a:r>
              <a:rPr lang="fr-FR" sz="2400" i="1" err="1"/>
              <a:t>funds</a:t>
            </a:r>
            <a:r>
              <a:rPr lang="fr-FR" sz="2400" i="1"/>
              <a:t> </a:t>
            </a:r>
            <a:r>
              <a:rPr lang="fr-FR" sz="2400"/>
              <a:t>(fondation)</a:t>
            </a:r>
            <a:endParaRPr lang="fr-FR" sz="2400" i="1"/>
          </a:p>
          <a:p>
            <a:pPr lvl="1"/>
            <a:r>
              <a:rPr lang="fr-FR" sz="2400" i="1" err="1"/>
              <a:t>Matching</a:t>
            </a:r>
            <a:r>
              <a:rPr lang="fr-FR" sz="2400" i="1"/>
              <a:t> gifts </a:t>
            </a:r>
            <a:r>
              <a:rPr lang="fr-FR" sz="2400"/>
              <a:t>(employeurs)</a:t>
            </a:r>
          </a:p>
          <a:p>
            <a:pPr lvl="1"/>
            <a:r>
              <a:rPr lang="fr-FR" sz="2400" i="1" err="1"/>
              <a:t>Planned</a:t>
            </a:r>
            <a:r>
              <a:rPr lang="fr-FR" sz="2400" i="1"/>
              <a:t> </a:t>
            </a:r>
            <a:r>
              <a:rPr lang="fr-FR" sz="2400" i="1" err="1"/>
              <a:t>giving</a:t>
            </a:r>
            <a:r>
              <a:rPr lang="fr-FR" sz="2400" i="1"/>
              <a:t> </a:t>
            </a:r>
            <a:r>
              <a:rPr lang="fr-FR" sz="2400"/>
              <a:t>(legs)</a:t>
            </a:r>
          </a:p>
          <a:p>
            <a:pPr marL="685800" lvl="1" indent="0">
              <a:buNone/>
            </a:pPr>
            <a:endParaRPr lang="fr-FR" sz="1500"/>
          </a:p>
          <a:p>
            <a:r>
              <a:rPr lang="fr-FR" sz="2700"/>
              <a:t>Programmes de dons</a:t>
            </a:r>
          </a:p>
          <a:p>
            <a:pPr lvl="1"/>
            <a:r>
              <a:rPr lang="fr-FR" sz="2400" err="1"/>
              <a:t>Littauer</a:t>
            </a:r>
            <a:r>
              <a:rPr lang="fr-FR" sz="2400"/>
              <a:t> society &gt;$1000 une année donnée</a:t>
            </a:r>
          </a:p>
          <a:p>
            <a:pPr lvl="1"/>
            <a:r>
              <a:rPr lang="fr-FR" sz="2400" err="1"/>
              <a:t>Loyalty</a:t>
            </a:r>
            <a:r>
              <a:rPr lang="fr-FR" sz="2400"/>
              <a:t> society: 2 ans de suite</a:t>
            </a:r>
          </a:p>
          <a:p>
            <a:pPr lvl="1"/>
            <a:r>
              <a:rPr lang="fr-FR" sz="2400"/>
              <a:t>Graham Allison Society: </a:t>
            </a:r>
            <a:r>
              <a:rPr lang="fr-FR" sz="2400" i="1" err="1"/>
              <a:t>planned</a:t>
            </a:r>
            <a:r>
              <a:rPr lang="fr-FR" sz="2400" i="1"/>
              <a:t> gifts</a:t>
            </a:r>
          </a:p>
          <a:p>
            <a:pPr lvl="1"/>
            <a:r>
              <a:rPr lang="fr-FR" sz="2400"/>
              <a:t>Leadership </a:t>
            </a:r>
            <a:r>
              <a:rPr lang="fr-FR" sz="2400" err="1"/>
              <a:t>circie</a:t>
            </a:r>
            <a:r>
              <a:rPr lang="fr-FR" sz="2400"/>
              <a:t> and </a:t>
            </a:r>
            <a:r>
              <a:rPr lang="fr-FR" sz="2400" err="1"/>
              <a:t>Dean’s</a:t>
            </a:r>
            <a:r>
              <a:rPr lang="fr-FR" sz="2400"/>
              <a:t> </a:t>
            </a:r>
            <a:r>
              <a:rPr lang="fr-FR" sz="2400" err="1"/>
              <a:t>council</a:t>
            </a:r>
            <a:r>
              <a:rPr lang="fr-FR" sz="2400"/>
              <a:t> &gt;$50000 et $25000/an pour 3 ans + rôle </a:t>
            </a:r>
            <a:r>
              <a:rPr lang="fr-FR" sz="2400" err="1"/>
              <a:t>Ambassdeur</a:t>
            </a:r>
            <a:r>
              <a:rPr lang="fr-FR" sz="2400"/>
              <a:t> et levée de fonds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818600-6C74-3943-9B81-CCD8B2A5D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47" t="27692" r="2083" b="16718"/>
          <a:stretch/>
        </p:blipFill>
        <p:spPr>
          <a:xfrm>
            <a:off x="14348767" y="5836430"/>
            <a:ext cx="2736446" cy="39013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E2979F-F0A8-5347-BD95-31CF49750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95" t="28103" r="6197" b="16519"/>
          <a:stretch/>
        </p:blipFill>
        <p:spPr>
          <a:xfrm>
            <a:off x="12656398" y="1807563"/>
            <a:ext cx="5332433" cy="39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003" r="4003"/>
          <a:stretch>
            <a:fillRect/>
          </a:stretch>
        </p:blipFill>
        <p:spPr>
          <a:xfrm>
            <a:off x="4616777" y="1028700"/>
            <a:ext cx="8138521" cy="40605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817" r="5817"/>
          <a:stretch>
            <a:fillRect/>
          </a:stretch>
        </p:blipFill>
        <p:spPr>
          <a:xfrm>
            <a:off x="1028700" y="1028700"/>
            <a:ext cx="3588077" cy="40605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8359" r="8517"/>
          <a:stretch>
            <a:fillRect/>
          </a:stretch>
        </p:blipFill>
        <p:spPr>
          <a:xfrm>
            <a:off x="1020686" y="5185929"/>
            <a:ext cx="16215933" cy="407237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18216162" cy="92363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216161" cy="9236363"/>
            </a:xfrm>
            <a:custGeom>
              <a:avLst/>
              <a:gdLst/>
              <a:ahLst/>
              <a:cxnLst/>
              <a:rect l="l" t="t" r="r" b="b"/>
              <a:pathLst>
                <a:path w="18216161" h="9236363">
                  <a:moveTo>
                    <a:pt x="18216161" y="279400"/>
                  </a:moveTo>
                  <a:lnTo>
                    <a:pt x="18216161" y="0"/>
                  </a:lnTo>
                  <a:lnTo>
                    <a:pt x="0" y="0"/>
                  </a:lnTo>
                  <a:lnTo>
                    <a:pt x="0" y="9236363"/>
                  </a:lnTo>
                  <a:lnTo>
                    <a:pt x="18216161" y="9236363"/>
                  </a:lnTo>
                  <a:lnTo>
                    <a:pt x="18216161" y="279400"/>
                  </a:lnTo>
                  <a:close/>
                  <a:moveTo>
                    <a:pt x="18137422" y="279400"/>
                  </a:moveTo>
                  <a:lnTo>
                    <a:pt x="18137422" y="9157623"/>
                  </a:lnTo>
                  <a:lnTo>
                    <a:pt x="78740" y="9157623"/>
                  </a:lnTo>
                  <a:lnTo>
                    <a:pt x="78740" y="78740"/>
                  </a:lnTo>
                  <a:lnTo>
                    <a:pt x="18137422" y="78740"/>
                  </a:lnTo>
                  <a:lnTo>
                    <a:pt x="18137422" y="279400"/>
                  </a:lnTo>
                  <a:close/>
                </a:path>
              </a:pathLst>
            </a:custGeom>
            <a:solidFill>
              <a:srgbClr val="0831B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8392"/>
          <a:stretch>
            <a:fillRect/>
          </a:stretch>
        </p:blipFill>
        <p:spPr>
          <a:xfrm>
            <a:off x="12755299" y="1028700"/>
            <a:ext cx="4432484" cy="40605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9071" y="9372943"/>
            <a:ext cx="2016964" cy="66559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B5156-2DCE-6548-8AE0-60D8A192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50" y="335790"/>
            <a:ext cx="15773400" cy="1438029"/>
          </a:xfrm>
        </p:spPr>
        <p:txBody>
          <a:bodyPr>
            <a:noAutofit/>
          </a:bodyPr>
          <a:lstStyle/>
          <a:p>
            <a:r>
              <a:rPr lang="fr-FR" sz="4800"/>
              <a:t>La levée de fonds au sein de chaque école </a:t>
            </a:r>
            <a:br>
              <a:rPr lang="fr-FR" sz="4800"/>
            </a:br>
            <a:r>
              <a:rPr lang="fr-FR" sz="4800"/>
              <a:t>L’Exemple du </a:t>
            </a:r>
            <a:r>
              <a:rPr lang="fr-FR" sz="4800" i="1"/>
              <a:t>HKS </a:t>
            </a:r>
            <a:r>
              <a:rPr lang="fr-FR" sz="4800" i="1" err="1"/>
              <a:t>Fund</a:t>
            </a:r>
            <a:r>
              <a:rPr lang="fr-FR" sz="4800" i="1"/>
              <a:t> </a:t>
            </a:r>
            <a:r>
              <a:rPr lang="fr-FR" sz="4800"/>
              <a:t>(2/2)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096CB0-1DF9-8E4F-98E0-D8E0EB44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0" y="1879998"/>
            <a:ext cx="12211796" cy="2225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000"/>
              <a:t>Méthodes</a:t>
            </a:r>
          </a:p>
          <a:p>
            <a:pPr lvl="1"/>
            <a:r>
              <a:rPr lang="fr-FR" sz="2700" i="1" err="1"/>
              <a:t>Graduating</a:t>
            </a:r>
            <a:r>
              <a:rPr lang="fr-FR" sz="2700" i="1"/>
              <a:t> class gift </a:t>
            </a:r>
            <a:r>
              <a:rPr lang="fr-FR" sz="2700"/>
              <a:t>(sponsorisé)</a:t>
            </a:r>
          </a:p>
          <a:p>
            <a:pPr lvl="1"/>
            <a:r>
              <a:rPr lang="fr-FR" sz="2700"/>
              <a:t>Campagnes annuelles (papier et électronique) </a:t>
            </a:r>
          </a:p>
          <a:p>
            <a:pPr lvl="1"/>
            <a:r>
              <a:rPr lang="fr-FR" sz="2700" i="1" err="1"/>
              <a:t>Reunions</a:t>
            </a:r>
            <a:r>
              <a:rPr lang="fr-FR" sz="2700"/>
              <a:t> tous les cinq ans – </a:t>
            </a:r>
            <a:r>
              <a:rPr lang="fr-FR" sz="2700" i="1" err="1"/>
              <a:t>reunion</a:t>
            </a:r>
            <a:r>
              <a:rPr lang="fr-FR" sz="2700" i="1"/>
              <a:t> class gift</a:t>
            </a:r>
            <a:endParaRPr lang="fr-FR" sz="2700"/>
          </a:p>
          <a:p>
            <a:endParaRPr lang="fr-FR" sz="30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D3E623E-1976-9045-9729-A69996051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429" y="199280"/>
            <a:ext cx="2198543" cy="22251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7227E6-E4FA-9943-AD93-5546B5594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85" t="33433" r="5555" b="6052"/>
          <a:stretch/>
        </p:blipFill>
        <p:spPr>
          <a:xfrm>
            <a:off x="11762924" y="243943"/>
            <a:ext cx="6323082" cy="40288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71C2EF-A5EF-BE43-965C-C21D5DECD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5" t="15300" r="17578"/>
          <a:stretch/>
        </p:blipFill>
        <p:spPr>
          <a:xfrm>
            <a:off x="352250" y="4105111"/>
            <a:ext cx="8183411" cy="582917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7EE30D-6A3F-FB40-8675-1A0AFD136FA5}"/>
              </a:ext>
            </a:extLst>
          </p:cNvPr>
          <p:cNvSpPr txBox="1"/>
          <p:nvPr/>
        </p:nvSpPr>
        <p:spPr>
          <a:xfrm>
            <a:off x="8535661" y="4427566"/>
            <a:ext cx="101926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/>
              <a:t>Le rôle des anciens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fr-FR" sz="2400"/>
              <a:t>Dons (non déductibles pour les Français)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fr-FR" sz="2400"/>
              <a:t>Des encarts sur les principaux </a:t>
            </a:r>
            <a:r>
              <a:rPr lang="fr-FR" sz="2400" err="1"/>
              <a:t>alumni</a:t>
            </a:r>
            <a:r>
              <a:rPr lang="fr-FR" sz="2400"/>
              <a:t> donateurs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fr-FR" sz="2400"/>
              <a:t>Des sponsors (</a:t>
            </a:r>
            <a:r>
              <a:rPr lang="fr-FR" sz="2400" i="1"/>
              <a:t>class gift, </a:t>
            </a:r>
            <a:r>
              <a:rPr lang="fr-FR" sz="2400" i="1" err="1"/>
              <a:t>matching</a:t>
            </a:r>
            <a:r>
              <a:rPr lang="fr-FR" sz="2400" i="1"/>
              <a:t> gift</a:t>
            </a:r>
            <a:r>
              <a:rPr lang="fr-FR" sz="2400"/>
              <a:t>…)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fr-FR" sz="2400" i="1"/>
              <a:t>Class agents / </a:t>
            </a:r>
            <a:r>
              <a:rPr lang="fr-FR" sz="2400" i="1" err="1"/>
              <a:t>volunteer</a:t>
            </a:r>
            <a:r>
              <a:rPr lang="fr-FR" sz="2400" i="1"/>
              <a:t> </a:t>
            </a:r>
            <a:r>
              <a:rPr lang="fr-FR" sz="2400" i="1" err="1"/>
              <a:t>committees</a:t>
            </a:r>
            <a:r>
              <a:rPr lang="fr-FR" sz="2400"/>
              <a:t> pour le HKS </a:t>
            </a:r>
            <a:r>
              <a:rPr lang="fr-FR" sz="2400" err="1"/>
              <a:t>Fund</a:t>
            </a:r>
            <a:endParaRPr lang="fr-FR" sz="2400"/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fr-FR" sz="2400" i="1" err="1"/>
              <a:t>Reunion</a:t>
            </a:r>
            <a:r>
              <a:rPr lang="fr-FR" sz="2400" i="1"/>
              <a:t> class gift </a:t>
            </a:r>
            <a:r>
              <a:rPr lang="fr-FR" sz="2400" i="1" err="1"/>
              <a:t>committee</a:t>
            </a:r>
            <a:endParaRPr lang="fr-FR" sz="2400" i="1"/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fr-FR" sz="2400" i="1" err="1"/>
              <a:t>Dean’s</a:t>
            </a:r>
            <a:r>
              <a:rPr lang="fr-FR" sz="2400" i="1"/>
              <a:t> </a:t>
            </a:r>
            <a:r>
              <a:rPr lang="fr-FR" sz="2400" i="1" err="1"/>
              <a:t>council</a:t>
            </a:r>
            <a:r>
              <a:rPr lang="fr-FR" sz="2400"/>
              <a:t>: contributions annuelles, soirées de levées de fonds et de recrutement</a:t>
            </a:r>
          </a:p>
          <a:p>
            <a:endParaRPr lang="fr-FR" sz="21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1BFB28-F7F6-0049-9175-95FE77CB46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9" t="25612" r="10526" b="39906"/>
          <a:stretch/>
        </p:blipFill>
        <p:spPr>
          <a:xfrm>
            <a:off x="8624344" y="7596298"/>
            <a:ext cx="9461663" cy="260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82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785549-6B6A-C841-BFA4-51DA24B63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429" y="199280"/>
            <a:ext cx="2198543" cy="222511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BB5156-2DCE-6548-8AE0-60D8A192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20624"/>
            <a:ext cx="15773400" cy="1438029"/>
          </a:xfrm>
        </p:spPr>
        <p:txBody>
          <a:bodyPr>
            <a:noAutofit/>
          </a:bodyPr>
          <a:lstStyle/>
          <a:p>
            <a:r>
              <a:rPr lang="fr-FR" sz="4200"/>
              <a:t>Activités de levée de fonds/ soutien des associations: </a:t>
            </a:r>
            <a:br>
              <a:rPr lang="fr-FR" sz="4200"/>
            </a:br>
            <a:r>
              <a:rPr lang="fr-FR" sz="4200"/>
              <a:t>L’exemple du Harvard Club de France = au niveau français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096CB0-1DF9-8E4F-98E0-D8E0EB44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167076"/>
            <a:ext cx="15773400" cy="6527007"/>
          </a:xfrm>
        </p:spPr>
        <p:txBody>
          <a:bodyPr>
            <a:normAutofit/>
          </a:bodyPr>
          <a:lstStyle/>
          <a:p>
            <a:r>
              <a:rPr lang="fr-FR" sz="2400"/>
              <a:t>Pour des activités au niveau national / au niveau des clubs et </a:t>
            </a:r>
            <a:r>
              <a:rPr lang="fr-FR" sz="2400" err="1"/>
              <a:t>SIGs</a:t>
            </a:r>
            <a:r>
              <a:rPr lang="fr-FR" sz="2400"/>
              <a:t> </a:t>
            </a:r>
          </a:p>
          <a:p>
            <a:r>
              <a:rPr lang="fr-FR" sz="2400"/>
              <a:t>Ou en soutien à des causes spécifiques (Femmes afghanes, …)</a:t>
            </a:r>
          </a:p>
          <a:p>
            <a:r>
              <a:rPr lang="fr-FR" sz="2400" err="1"/>
              <a:t>Giving</a:t>
            </a:r>
            <a:r>
              <a:rPr lang="fr-FR" sz="2400"/>
              <a:t> back</a:t>
            </a:r>
          </a:p>
          <a:p>
            <a:pPr lvl="1"/>
            <a:r>
              <a:rPr lang="fr-FR" sz="2100"/>
              <a:t>Evénements dédiés ou fléchage de fonds vers une association: Emmaüs, événement sur les inégalités…</a:t>
            </a:r>
          </a:p>
          <a:p>
            <a:pPr lvl="1"/>
            <a:r>
              <a:rPr lang="fr-FR" sz="2100"/>
              <a:t>Utilisation de prestataires solidaires</a:t>
            </a:r>
          </a:p>
          <a:p>
            <a:r>
              <a:rPr lang="fr-FR" sz="2400"/>
              <a:t>Harvard French </a:t>
            </a:r>
            <a:r>
              <a:rPr lang="fr-FR" sz="2400" err="1"/>
              <a:t>Scholarship</a:t>
            </a:r>
            <a:r>
              <a:rPr lang="fr-FR" sz="2400"/>
              <a:t> </a:t>
            </a:r>
            <a:r>
              <a:rPr lang="fr-FR" sz="2400" err="1"/>
              <a:t>Fund</a:t>
            </a:r>
            <a:endParaRPr lang="fr-FR" sz="2400"/>
          </a:p>
          <a:p>
            <a:pPr lvl="1"/>
            <a:r>
              <a:rPr lang="fr-FR" sz="2100"/>
              <a:t>Créé en 1987</a:t>
            </a:r>
          </a:p>
          <a:p>
            <a:pPr lvl="1"/>
            <a:r>
              <a:rPr lang="fr-FR" sz="2100"/>
              <a:t>Financement de bourses partielles pour </a:t>
            </a:r>
            <a:r>
              <a:rPr lang="fr-FR" sz="2100" err="1"/>
              <a:t>Graduate</a:t>
            </a:r>
            <a:r>
              <a:rPr lang="fr-FR" sz="2100"/>
              <a:t> </a:t>
            </a:r>
            <a:r>
              <a:rPr lang="fr-FR" sz="2100" err="1"/>
              <a:t>students</a:t>
            </a:r>
            <a:endParaRPr lang="fr-FR" sz="2100"/>
          </a:p>
          <a:p>
            <a:pPr lvl="1"/>
            <a:r>
              <a:rPr lang="fr-FR" sz="2100"/>
              <a:t>Comment: </a:t>
            </a:r>
            <a:r>
              <a:rPr lang="fr-FR" sz="1800"/>
              <a:t>Soirées de levées de fonds, Campagnes de mailing papier, Tombolas…</a:t>
            </a:r>
          </a:p>
          <a:p>
            <a:pPr lvl="1"/>
            <a:r>
              <a:rPr lang="fr-FR" sz="2100"/>
              <a:t>Difficultés rencontrées</a:t>
            </a:r>
          </a:p>
          <a:p>
            <a:pPr lvl="1">
              <a:buFont typeface="Wingdings" pitchFamily="2" charset="2"/>
              <a:buChar char="Ø"/>
            </a:pPr>
            <a:r>
              <a:rPr lang="fr-FR" sz="2100"/>
              <a:t>En cours de repositionnement</a:t>
            </a:r>
          </a:p>
          <a:p>
            <a:r>
              <a:rPr lang="fr-FR" sz="2400" err="1"/>
              <a:t>Endowments</a:t>
            </a:r>
            <a:r>
              <a:rPr lang="fr-FR" sz="2400"/>
              <a:t> et </a:t>
            </a:r>
            <a:r>
              <a:rPr lang="fr-FR" sz="2400" err="1"/>
              <a:t>dedicated</a:t>
            </a:r>
            <a:r>
              <a:rPr lang="fr-FR" sz="2400"/>
              <a:t> </a:t>
            </a:r>
            <a:r>
              <a:rPr lang="fr-FR" sz="2400" err="1"/>
              <a:t>fellowships</a:t>
            </a:r>
            <a:r>
              <a:rPr lang="fr-FR" sz="2400"/>
              <a:t>: ex. Bourse Arthur Sachs</a:t>
            </a:r>
          </a:p>
        </p:txBody>
      </p:sp>
    </p:spTree>
    <p:extLst>
      <p:ext uri="{BB962C8B-B14F-4D97-AF65-F5344CB8AC3E}">
        <p14:creationId xmlns:p14="http://schemas.microsoft.com/office/powerpoint/2010/main" val="2826087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668" t="664" r="12679"/>
          <a:stretch>
            <a:fillRect/>
          </a:stretch>
        </p:blipFill>
        <p:spPr>
          <a:xfrm>
            <a:off x="1058823" y="3387672"/>
            <a:ext cx="5178741" cy="505181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09369" y="914400"/>
            <a:ext cx="2091880" cy="9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Helveticish"/>
              </a:rPr>
              <a:t>Michel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01250" y="914400"/>
            <a:ext cx="2201704" cy="9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Helveticish"/>
              </a:rPr>
              <a:t>PATRY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4414051" y="1898230"/>
            <a:ext cx="16230600" cy="92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Helveticish"/>
              </a:rPr>
              <a:t>PDG de la Fondation HEC Montréal,</a:t>
            </a:r>
          </a:p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Helveticish"/>
              </a:rPr>
              <a:t> Ancien directeur de HEC Montréal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547735" y="3395546"/>
            <a:ext cx="11206865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6"/>
              </a:lnSpc>
              <a:spcBef>
                <a:spcPct val="0"/>
              </a:spcBef>
            </a:pPr>
            <a:r>
              <a:rPr lang="en-US" sz="2000" spc="54" dirty="0" err="1">
                <a:solidFill>
                  <a:srgbClr val="000000"/>
                </a:solidFill>
                <a:latin typeface="Helveticish"/>
              </a:rPr>
              <a:t>T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itulaire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d’un Ph. D. en science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économique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la University of  British Columbia et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d’une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maîtrise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en sciences de la gestion (M. Sc.) de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l’École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des Hautes Études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Commerciales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Montréal, Michel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Patry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est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présentement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président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-directeur général de la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Fondation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HEC Montréal, après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avoir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dirigé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HEC Montréal de 2006 à 2019.</a:t>
            </a:r>
            <a:endParaRPr lang="en-US" sz="1600" spc="54" dirty="0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  <a:p>
            <a:pPr algn="just">
              <a:lnSpc>
                <a:spcPts val="1806"/>
              </a:lnSpc>
              <a:spcBef>
                <a:spcPct val="0"/>
              </a:spcBef>
            </a:pP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Il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avait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auparavant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assumé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diverses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fonctions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administratives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à HEC Montréal,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dont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celles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directeur adjoint-corps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professoral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  et  planification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stratégique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,  de  directeur  du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programme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  de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doctorat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et de directeur de la recherche. 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l’extérieur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HEC Montréal, il a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été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président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-directeur général du CIRANO, un important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centre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  de  recherche,  de  liaison  et  de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transfert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dédié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  à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l’amélioration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  de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l’efficacité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et de la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compétitivité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des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organisations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et des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marchés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. Il a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également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été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directeur du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programme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roumano-canadien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MBA, directeur du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programme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conjoint de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doctorat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en administration des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universités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   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montréalaises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et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secrétaire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trésorier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la Société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canadienne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science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économique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.</a:t>
            </a:r>
            <a:endParaRPr lang="en-US" sz="1600" spc="54" dirty="0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  <a:p>
            <a:pPr algn="just">
              <a:lnSpc>
                <a:spcPts val="1806"/>
              </a:lnSpc>
              <a:spcBef>
                <a:spcPct val="0"/>
              </a:spcBef>
            </a:pPr>
            <a:endParaRPr lang="en-US" sz="1600" spc="54" dirty="0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  <a:p>
            <a:pPr algn="just">
              <a:lnSpc>
                <a:spcPts val="1806"/>
              </a:lnSpc>
              <a:spcBef>
                <a:spcPct val="0"/>
              </a:spcBef>
            </a:pP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Michel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Patry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est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membre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nombreux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conseils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d’administration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au Canada et 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l’étranger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,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dont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ceux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la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Fondation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HEC Montréal, la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Fondation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la Chambre de Commerce du Montréal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Métropolitain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(CCMM), de SCALE.AI, de IVADO Labs et de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l’Institut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international de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diplomatie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économique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. Il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participe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également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aux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comités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consultatifs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EFMD North-America, du Centre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d’Excellence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sur le Partenariat avec les Patients et le Public (CEPP), de AUDENCIA Business School et de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l’École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des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dirigeants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HEC Montréal 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titre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    de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président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.</a:t>
            </a:r>
            <a:endParaRPr lang="en-US" sz="1600" spc="54" dirty="0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  <a:p>
            <a:pPr algn="just">
              <a:lnSpc>
                <a:spcPts val="1806"/>
              </a:lnSpc>
              <a:spcBef>
                <a:spcPct val="0"/>
              </a:spcBef>
            </a:pPr>
            <a:endParaRPr lang="en-US" sz="1600" spc="54" dirty="0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  <a:p>
            <a:pPr algn="just">
              <a:lnSpc>
                <a:spcPts val="1806"/>
              </a:lnSpc>
              <a:spcBef>
                <a:spcPct val="0"/>
              </a:spcBef>
            </a:pPr>
            <a:endParaRPr lang="en-US" sz="1600" spc="54" dirty="0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  <a:p>
            <a:pPr algn="just">
              <a:lnSpc>
                <a:spcPts val="1806"/>
              </a:lnSpc>
              <a:spcBef>
                <a:spcPct val="0"/>
              </a:spcBef>
            </a:pP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Expert  en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économie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  des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organisations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  et  de  la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réglementation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, les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enseignements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  et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recherches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Michel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Patry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portent sur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l’analyse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économique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des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organisations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, la gestion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déléguée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et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l’impartition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,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l’analyse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la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réglementation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ainsi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que sur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l’économie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des technologies de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l’information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et du commerce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électronique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.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Ses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recherches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ont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mené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à plus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d’une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centaine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de publications à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caractère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scientifique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  et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professionnel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– articles de revues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savantes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et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professionnelles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, parties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d’ouvrage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, monographies, rapports de recherche, etc. –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ainsi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que de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nombreux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articles de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transfert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 et de </a:t>
            </a:r>
            <a:r>
              <a:rPr lang="en-US" sz="1600" spc="54" dirty="0" err="1">
                <a:solidFill>
                  <a:srgbClr val="000000"/>
                </a:solidFill>
                <a:latin typeface="Helveticish"/>
              </a:rPr>
              <a:t>vulgarisation</a:t>
            </a:r>
            <a:r>
              <a:rPr lang="en-US" sz="1600" spc="54" dirty="0">
                <a:solidFill>
                  <a:srgbClr val="000000"/>
                </a:solidFill>
                <a:latin typeface="Helveticish"/>
              </a:rPr>
              <a:t>.</a:t>
            </a:r>
            <a:endParaRPr lang="en-US" sz="1600" spc="54" dirty="0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E974D4F-1388-40B9-A196-1821E72AACD5}"/>
              </a:ext>
            </a:extLst>
          </p:cNvPr>
          <p:cNvSpPr txBox="1"/>
          <p:nvPr/>
        </p:nvSpPr>
        <p:spPr>
          <a:xfrm>
            <a:off x="6547735" y="1006579"/>
            <a:ext cx="11096147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3200">
                <a:effectLst/>
                <a:latin typeface="Calibri"/>
                <a:ea typeface="Calibri" panose="020F0502020204030204" pitchFamily="34" charset="0"/>
                <a:cs typeface="Calibri"/>
              </a:rPr>
              <a:t>« </a:t>
            </a:r>
            <a:r>
              <a:rPr lang="fr-FR" sz="3200" b="1">
                <a:effectLst/>
                <a:latin typeface="Calibri"/>
                <a:ea typeface="Calibri" panose="020F0502020204030204" pitchFamily="34" charset="0"/>
                <a:cs typeface="Calibri"/>
              </a:rPr>
              <a:t>Enjeux et tendances en philanthropie universitaire : une perspective nord-américaine </a:t>
            </a:r>
            <a:r>
              <a:rPr lang="fr-FR" sz="3200">
                <a:effectLst/>
                <a:latin typeface="Calibri"/>
                <a:ea typeface="Calibri" panose="020F0502020204030204" pitchFamily="34" charset="0"/>
                <a:cs typeface="Calibri"/>
              </a:rPr>
              <a:t>»</a:t>
            </a:r>
          </a:p>
          <a:p>
            <a:pPr algn="just"/>
            <a:endParaRPr lang="fr-F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63846" y="1813219"/>
            <a:ext cx="13524154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4763846" y="2484401"/>
            <a:ext cx="9346260" cy="34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fr-FR" sz="1999" spc="99">
                <a:solidFill>
                  <a:srgbClr val="191919"/>
                </a:solidFill>
                <a:latin typeface="Helveticish"/>
              </a:rPr>
              <a:t>Aurélie  ADUAYI- AKUE, Stagiaire pour le GT Alumni, CGE</a:t>
            </a: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29798" y="2133098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sp>
        <p:nvSpPr>
          <p:cNvPr id="5" name="TextBox 5"/>
          <p:cNvSpPr txBox="1"/>
          <p:nvPr/>
        </p:nvSpPr>
        <p:spPr>
          <a:xfrm>
            <a:off x="539524" y="2261470"/>
            <a:ext cx="3824515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PREMIÈRE RESTITUTION </a:t>
            </a:r>
          </a:p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DE L'ENQUÊTE ALUMNI  </a:t>
            </a:r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2021</a:t>
            </a:r>
          </a:p>
        </p:txBody>
      </p:sp>
      <p:grpSp>
        <p:nvGrpSpPr>
          <p:cNvPr id="6" name="Group 6"/>
          <p:cNvGrpSpPr/>
          <p:nvPr/>
        </p:nvGrpSpPr>
        <p:grpSpPr>
          <a:xfrm rot="-8100000">
            <a:off x="3398907" y="2323651"/>
            <a:ext cx="890860" cy="889434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4763846" y="3485440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4763846" y="3368107"/>
            <a:ext cx="16191223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Aurélie JOUBIN, Associée France, Mazars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Frédéric THERET, Directeur Marketing et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Développement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et Julie BAILLET,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Responsable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de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Programmes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et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Fondations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Abritées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Education,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Enseignement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et Recherche,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de France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29798" y="3413644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11" name="Group 11"/>
          <p:cNvGrpSpPr/>
          <p:nvPr/>
        </p:nvGrpSpPr>
        <p:grpSpPr>
          <a:xfrm rot="-8100000">
            <a:off x="3398907" y="3604197"/>
            <a:ext cx="890860" cy="889434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4763846" y="515766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TextBox 14"/>
          <p:cNvSpPr txBox="1"/>
          <p:nvPr/>
        </p:nvSpPr>
        <p:spPr>
          <a:xfrm>
            <a:off x="4763846" y="4895776"/>
            <a:ext cx="16684436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fr-FR" sz="2000" spc="100">
                <a:solidFill>
                  <a:srgbClr val="191919"/>
                </a:solidFill>
                <a:latin typeface="Helveticish"/>
              </a:rPr>
              <a:t>Audrène ELOIT, Première Vice-présidente de HARVARD Club of France, </a:t>
            </a:r>
            <a:endParaRPr lang="en-US" sz="2000" spc="100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3000"/>
              </a:lnSpc>
            </a:pPr>
            <a:r>
              <a:rPr lang="en-US" sz="2000" spc="60">
                <a:solidFill>
                  <a:srgbClr val="191919"/>
                </a:solidFill>
                <a:latin typeface="Helveticish"/>
              </a:rPr>
              <a:t>Michel PATRY, PDG de la </a:t>
            </a:r>
            <a:r>
              <a:rPr lang="en-US" sz="2000" spc="6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2000" spc="60">
                <a:solidFill>
                  <a:srgbClr val="191919"/>
                </a:solidFill>
                <a:latin typeface="Helveticish"/>
              </a:rPr>
              <a:t> HEC, Montréal, </a:t>
            </a:r>
            <a:r>
              <a:rPr lang="en-US" sz="2000" spc="60" err="1">
                <a:solidFill>
                  <a:srgbClr val="191919"/>
                </a:solidFill>
                <a:latin typeface="Helveticish"/>
              </a:rPr>
              <a:t>ancien</a:t>
            </a:r>
            <a:r>
              <a:rPr lang="en-US" sz="2000" spc="6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2000" spc="60" err="1">
                <a:solidFill>
                  <a:srgbClr val="191919"/>
                </a:solidFill>
                <a:latin typeface="Helveticish"/>
              </a:rPr>
              <a:t>directeur</a:t>
            </a:r>
            <a:r>
              <a:rPr lang="en-US" sz="2000" spc="60">
                <a:solidFill>
                  <a:srgbClr val="191919"/>
                </a:solidFill>
                <a:latin typeface="Helveticish"/>
              </a:rPr>
              <a:t> de HEC Montréal,</a:t>
            </a:r>
          </a:p>
        </p:txBody>
      </p:sp>
      <p:sp>
        <p:nvSpPr>
          <p:cNvPr id="15" name="AutoShape 15"/>
          <p:cNvSpPr/>
          <p:nvPr/>
        </p:nvSpPr>
        <p:spPr>
          <a:xfrm>
            <a:off x="429798" y="4694189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16" name="Group 16"/>
          <p:cNvGrpSpPr/>
          <p:nvPr/>
        </p:nvGrpSpPr>
        <p:grpSpPr>
          <a:xfrm rot="-8100000">
            <a:off x="3398907" y="4884743"/>
            <a:ext cx="890860" cy="889434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18" name="AutoShape 18"/>
          <p:cNvSpPr/>
          <p:nvPr/>
        </p:nvSpPr>
        <p:spPr>
          <a:xfrm>
            <a:off x="4763846" y="682988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AutoShape 19"/>
          <p:cNvSpPr/>
          <p:nvPr/>
        </p:nvSpPr>
        <p:spPr>
          <a:xfrm>
            <a:off x="429798" y="5974735"/>
            <a:ext cx="3414539" cy="1258858"/>
          </a:xfrm>
          <a:prstGeom prst="rect">
            <a:avLst/>
          </a:prstGeom>
          <a:solidFill>
            <a:srgbClr val="FF091E"/>
          </a:solidFill>
        </p:spPr>
      </p:sp>
      <p:grpSp>
        <p:nvGrpSpPr>
          <p:cNvPr id="20" name="Group 20"/>
          <p:cNvGrpSpPr/>
          <p:nvPr/>
        </p:nvGrpSpPr>
        <p:grpSpPr>
          <a:xfrm rot="-8100000">
            <a:off x="3398907" y="6165289"/>
            <a:ext cx="890860" cy="889434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91E"/>
            </a:solidFill>
          </p:spPr>
        </p:sp>
      </p:grpSp>
      <p:sp>
        <p:nvSpPr>
          <p:cNvPr id="22" name="AutoShape 22"/>
          <p:cNvSpPr/>
          <p:nvPr/>
        </p:nvSpPr>
        <p:spPr>
          <a:xfrm>
            <a:off x="4763846" y="7225065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3" name="TextBox 23"/>
          <p:cNvSpPr txBox="1"/>
          <p:nvPr/>
        </p:nvSpPr>
        <p:spPr>
          <a:xfrm>
            <a:off x="4763846" y="7627315"/>
            <a:ext cx="882825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Avec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tous</a:t>
            </a: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 les participants en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présentiel</a:t>
            </a: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 et en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distanciel</a:t>
            </a:r>
            <a:endParaRPr lang="en-US" sz="2000" spc="100" dirty="0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429798" y="7259176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25" name="Group 25"/>
          <p:cNvGrpSpPr/>
          <p:nvPr/>
        </p:nvGrpSpPr>
        <p:grpSpPr>
          <a:xfrm rot="-8100000">
            <a:off x="3398907" y="7449729"/>
            <a:ext cx="890860" cy="889434"/>
            <a:chOff x="0" y="0"/>
            <a:chExt cx="6350000" cy="63398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539524" y="3556264"/>
            <a:ext cx="3824515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endParaRPr/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CONTEXTE FRANÇAIS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39524" y="4941789"/>
            <a:ext cx="3827580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POINT DE VUE INTERNATIONAL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9524" y="6299334"/>
            <a:ext cx="3827580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fr-FR" sz="2000" spc="77">
                <a:solidFill>
                  <a:srgbClr val="FFFFFF"/>
                </a:solidFill>
                <a:latin typeface="Helveticish"/>
              </a:rPr>
              <a:t>DÉBAT SUR LA COTISATION A VIE</a:t>
            </a:r>
            <a:endParaRPr lang="en-US" sz="2000" spc="77">
              <a:solidFill>
                <a:srgbClr val="FFFFFF"/>
              </a:solidFill>
              <a:latin typeface="Helveticish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39524" y="7557219"/>
            <a:ext cx="3827580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QUESTIONS RÉPONSES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4763846" y="6207059"/>
            <a:ext cx="967376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spc="100">
                <a:solidFill>
                  <a:srgbClr val="191919"/>
                </a:solidFill>
                <a:latin typeface="Helveticish"/>
              </a:rPr>
              <a:t>Sibylle AUBOYNEAU, Déléguée générale de Dauphine Alumni,</a:t>
            </a:r>
          </a:p>
          <a:p>
            <a:pPr>
              <a:lnSpc>
                <a:spcPts val="3000"/>
              </a:lnSpc>
            </a:pPr>
            <a:r>
              <a:rPr lang="en-US" sz="2000" b="1" spc="100">
                <a:solidFill>
                  <a:srgbClr val="191919"/>
                </a:solidFill>
                <a:latin typeface="Helveticish"/>
              </a:rPr>
              <a:t>Olivier DESTANG, Délégué du président auprès des associations, IESF</a:t>
            </a:r>
          </a:p>
        </p:txBody>
      </p:sp>
      <p:sp>
        <p:nvSpPr>
          <p:cNvPr id="33" name="AutoShape 33"/>
          <p:cNvSpPr/>
          <p:nvPr/>
        </p:nvSpPr>
        <p:spPr>
          <a:xfrm>
            <a:off x="429798" y="8555325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34" name="Group 34"/>
          <p:cNvGrpSpPr/>
          <p:nvPr/>
        </p:nvGrpSpPr>
        <p:grpSpPr>
          <a:xfrm rot="-8100000">
            <a:off x="3398907" y="8740037"/>
            <a:ext cx="890860" cy="889434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646186" y="9013304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CONCLUSION </a:t>
            </a:r>
          </a:p>
        </p:txBody>
      </p:sp>
      <p:sp>
        <p:nvSpPr>
          <p:cNvPr id="37" name="AutoShape 37"/>
          <p:cNvSpPr/>
          <p:nvPr/>
        </p:nvSpPr>
        <p:spPr>
          <a:xfrm>
            <a:off x="429798" y="846887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38" name="Group 38"/>
          <p:cNvGrpSpPr/>
          <p:nvPr/>
        </p:nvGrpSpPr>
        <p:grpSpPr>
          <a:xfrm rot="-8100000">
            <a:off x="3398907" y="1037441"/>
            <a:ext cx="890860" cy="889434"/>
            <a:chOff x="0" y="0"/>
            <a:chExt cx="6350000" cy="633984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539524" y="1308761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INTRODUCTION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763846" y="971550"/>
            <a:ext cx="13524154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Gilles DUTHIL,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Secrétaire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général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l’AAEENA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Animateur GT Alumni</a:t>
            </a:r>
          </a:p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Nadia HILAL,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Chargée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mission Alumni,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Amont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Aval, Recherche, CGE</a:t>
            </a: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763846" y="8782050"/>
            <a:ext cx="1869251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Gilles DUTHIL, </a:t>
            </a:r>
            <a:r>
              <a:rPr lang="fr-FR" sz="1999" spc="99">
                <a:solidFill>
                  <a:srgbClr val="191919"/>
                </a:solidFill>
                <a:latin typeface="Helveticish"/>
              </a:rPr>
              <a:t>Secrétaire général de l’AAEENA, Animateur GT Alumni</a:t>
            </a: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Nadia HILAL,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Chargée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mission Alumni,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Amont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Aval, Recherche, CGE</a:t>
            </a: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3514" b="12817"/>
          <a:stretch>
            <a:fillRect/>
          </a:stretch>
        </p:blipFill>
        <p:spPr>
          <a:xfrm>
            <a:off x="1571335" y="3447201"/>
            <a:ext cx="4915825" cy="542516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91379" y="1313188"/>
            <a:ext cx="1945386" cy="9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Helveticish"/>
              </a:rPr>
              <a:t>Sibylle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36765" y="1313188"/>
            <a:ext cx="4330351" cy="9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Helveticish"/>
              </a:rPr>
              <a:t> AUBOYNEAU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085506" y="1735971"/>
            <a:ext cx="10229506" cy="171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endParaRPr/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Helveticish"/>
              </a:rPr>
              <a:t>Déléguée générale de Dauphine Alumni</a:t>
            </a:r>
          </a:p>
          <a:p>
            <a:pPr algn="just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Helveticish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167116" y="3808205"/>
            <a:ext cx="10092184" cy="467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Titulaire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d’une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Maîtrise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 Sciences de Gestion à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l’Université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Paris Dauphine - PSL en 1989 et d’un DESS de Communication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audiovisuelle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à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l’Université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Paris 1 Panthéon-Sorbonne en 1990, Sibylle AUBOYNEAU a accompli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l’essentiel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sa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carrière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dans la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sphère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universitaire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.</a:t>
            </a:r>
          </a:p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De 1999  à  2005,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elle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 fait 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ses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armes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à la Communication de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l’Université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Paris 1 Panthéon-Sorbonne,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d’abord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comme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Chargée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des Relations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publiques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du Président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puis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comme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Directrice de la Communication de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l’université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. Elle rejoint ensuite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l’Université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Paris-Diderot,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d’abord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à la communication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puis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comme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Chef de cabinet  du Président.</a:t>
            </a:r>
          </a:p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En 2009,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elle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devient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Directrice de cabinet du Président de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l’Université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Paris Dauphine - PSL pendant deux ans.</a:t>
            </a:r>
          </a:p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Consultante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en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recrutement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(luxe et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industrie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) chez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Critère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 2011 à 2013,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elle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revient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ensuite à Dauphine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comme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Responsable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 la cellule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Partenariats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Entreprises.</a:t>
            </a:r>
          </a:p>
          <a:p>
            <a:pPr algn="just">
              <a:lnSpc>
                <a:spcPts val="2450"/>
              </a:lnSpc>
              <a:spcBef>
                <a:spcPct val="0"/>
              </a:spcBef>
            </a:pP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Elle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est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nommée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Déléguée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Générale de Dauphine Alumni,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l’association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des </a:t>
            </a:r>
            <a:r>
              <a:rPr lang="en-US" sz="1899" spc="74" dirty="0" err="1">
                <a:solidFill>
                  <a:srgbClr val="000000"/>
                </a:solidFill>
                <a:latin typeface="Helveticish"/>
              </a:rPr>
              <a:t>diplômés</a:t>
            </a:r>
            <a:r>
              <a:rPr lang="en-US" sz="1899" spc="74" dirty="0">
                <a:solidFill>
                  <a:srgbClr val="000000"/>
                </a:solidFill>
                <a:latin typeface="Helveticish"/>
              </a:rPr>
              <a:t> de Dauphine, en 2015.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0077" y="3866745"/>
            <a:ext cx="4327478" cy="510315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52901" y="1449404"/>
            <a:ext cx="5246941" cy="90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Helveticish"/>
              </a:rPr>
              <a:t>Olivier DESTANG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2901" y="1874187"/>
            <a:ext cx="10229506" cy="171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endParaRPr/>
          </a:p>
          <a:p>
            <a:pPr algn="just">
              <a:lnSpc>
                <a:spcPts val="4480"/>
              </a:lnSpc>
            </a:pPr>
            <a:r>
              <a:rPr lang="en-US" sz="3200" b="1" err="1">
                <a:solidFill>
                  <a:srgbClr val="000000"/>
                </a:solidFill>
                <a:latin typeface="Helveticish"/>
              </a:rPr>
              <a:t>Délégué</a:t>
            </a:r>
            <a:r>
              <a:rPr lang="en-US" sz="3200" b="1">
                <a:solidFill>
                  <a:srgbClr val="000000"/>
                </a:solidFill>
                <a:latin typeface="Helveticish"/>
              </a:rPr>
              <a:t> du </a:t>
            </a:r>
            <a:r>
              <a:rPr lang="en-US" sz="3200" b="1" err="1">
                <a:solidFill>
                  <a:srgbClr val="000000"/>
                </a:solidFill>
                <a:latin typeface="Helveticish"/>
              </a:rPr>
              <a:t>président</a:t>
            </a:r>
            <a:r>
              <a:rPr lang="en-US" sz="3200" b="1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3200" b="1" err="1">
                <a:solidFill>
                  <a:srgbClr val="000000"/>
                </a:solidFill>
                <a:latin typeface="Helveticish"/>
              </a:rPr>
              <a:t>auprès</a:t>
            </a:r>
            <a:endParaRPr lang="en-US" sz="3200" b="1" err="1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  <a:p>
            <a:pPr algn="just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Helveticish"/>
              </a:rPr>
              <a:t>    des associations, IESF</a:t>
            </a:r>
            <a:endParaRPr lang="en-US" sz="3200" b="1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34990" y="4646113"/>
            <a:ext cx="11224310" cy="261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000000"/>
                </a:solidFill>
                <a:latin typeface="Helveticish"/>
              </a:rPr>
              <a:t>Olivier Destang a travaillé 35 ans a sein du groupe THALES et 7 ans au sein de NAVAL GROUP.</a:t>
            </a:r>
          </a:p>
          <a:p>
            <a:pPr algn="just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000000"/>
                </a:solidFill>
                <a:latin typeface="Helveticish"/>
              </a:rPr>
              <a:t>Chez THALES, il y a occupé des fonctions de management dans une dizaine de métiers différents.</a:t>
            </a:r>
          </a:p>
          <a:p>
            <a:pPr algn="just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000000"/>
                </a:solidFill>
                <a:latin typeface="Helveticish"/>
              </a:rPr>
              <a:t>Chez THALES et NAVAL GROUP il a fini sa carrière comme consultant senior, formateur de managers, coach d’équipe et accompagnement du changement.</a:t>
            </a:r>
          </a:p>
          <a:p>
            <a:pPr algn="just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000000"/>
                </a:solidFill>
                <a:latin typeface="Helveticish"/>
              </a:rPr>
              <a:t>Il est maintenant Président de l’AIESME, Président de la Fondation ESME et Président du Comité Associations IESF.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63846" y="1813219"/>
            <a:ext cx="13524154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4763846" y="2484401"/>
            <a:ext cx="9346260" cy="34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fr-FR" sz="1999" spc="99">
                <a:solidFill>
                  <a:srgbClr val="191919"/>
                </a:solidFill>
                <a:latin typeface="Helveticish"/>
              </a:rPr>
              <a:t>Aurélie  ADUAYI- AKUE, Stagiaire pour le GT Alumni, CGE</a:t>
            </a: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29798" y="2133098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sp>
        <p:nvSpPr>
          <p:cNvPr id="5" name="TextBox 5"/>
          <p:cNvSpPr txBox="1"/>
          <p:nvPr/>
        </p:nvSpPr>
        <p:spPr>
          <a:xfrm>
            <a:off x="539524" y="2261470"/>
            <a:ext cx="3824515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PREMIÈRE RESTITUTION </a:t>
            </a:r>
          </a:p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DE L'ENQUÊTE ALUMNI  </a:t>
            </a:r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2021</a:t>
            </a:r>
          </a:p>
        </p:txBody>
      </p:sp>
      <p:grpSp>
        <p:nvGrpSpPr>
          <p:cNvPr id="6" name="Group 6"/>
          <p:cNvGrpSpPr/>
          <p:nvPr/>
        </p:nvGrpSpPr>
        <p:grpSpPr>
          <a:xfrm rot="-8100000">
            <a:off x="3398907" y="2323651"/>
            <a:ext cx="890860" cy="889434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4763846" y="3485440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4763846" y="3368107"/>
            <a:ext cx="16191223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Aurélie JOUBIN, Associée France, Mazars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Frédéric THERET, Directeur Marketing et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Développement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et Julie BAILLET,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Responsable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de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Programmes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et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Fondations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Abritées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Education,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Enseignement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et Recherche,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de France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29798" y="3413644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11" name="Group 11"/>
          <p:cNvGrpSpPr/>
          <p:nvPr/>
        </p:nvGrpSpPr>
        <p:grpSpPr>
          <a:xfrm rot="-8100000">
            <a:off x="3398907" y="3604197"/>
            <a:ext cx="890860" cy="889434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4763846" y="515766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TextBox 14"/>
          <p:cNvSpPr txBox="1"/>
          <p:nvPr/>
        </p:nvSpPr>
        <p:spPr>
          <a:xfrm>
            <a:off x="4763846" y="4895776"/>
            <a:ext cx="16684436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fr-FR" sz="2000" spc="100">
                <a:solidFill>
                  <a:srgbClr val="191919"/>
                </a:solidFill>
                <a:latin typeface="Helveticish"/>
              </a:rPr>
              <a:t>Audrène ELOIT, Première Vice-présidente de HARVARD Club of France, </a:t>
            </a:r>
            <a:endParaRPr lang="en-US" sz="2000" spc="100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Michel PATRY, PDG de la 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HEC, Montréal, 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ancien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directeur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de HEC Montréal,</a:t>
            </a:r>
          </a:p>
        </p:txBody>
      </p:sp>
      <p:sp>
        <p:nvSpPr>
          <p:cNvPr id="15" name="AutoShape 15"/>
          <p:cNvSpPr/>
          <p:nvPr/>
        </p:nvSpPr>
        <p:spPr>
          <a:xfrm>
            <a:off x="429798" y="4694189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16" name="Group 16"/>
          <p:cNvGrpSpPr/>
          <p:nvPr/>
        </p:nvGrpSpPr>
        <p:grpSpPr>
          <a:xfrm rot="-8100000">
            <a:off x="3398907" y="4884743"/>
            <a:ext cx="890860" cy="889434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18" name="AutoShape 18"/>
          <p:cNvSpPr/>
          <p:nvPr/>
        </p:nvSpPr>
        <p:spPr>
          <a:xfrm>
            <a:off x="4763846" y="682988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AutoShape 19"/>
          <p:cNvSpPr/>
          <p:nvPr/>
        </p:nvSpPr>
        <p:spPr>
          <a:xfrm>
            <a:off x="429798" y="5974735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20" name="Group 20"/>
          <p:cNvGrpSpPr/>
          <p:nvPr/>
        </p:nvGrpSpPr>
        <p:grpSpPr>
          <a:xfrm rot="-8100000">
            <a:off x="3398907" y="6165289"/>
            <a:ext cx="890860" cy="889434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22" name="AutoShape 22"/>
          <p:cNvSpPr/>
          <p:nvPr/>
        </p:nvSpPr>
        <p:spPr>
          <a:xfrm>
            <a:off x="4763846" y="7225065"/>
            <a:ext cx="15199668" cy="164389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fr-FR"/>
          </a:p>
        </p:txBody>
      </p:sp>
      <p:sp>
        <p:nvSpPr>
          <p:cNvPr id="23" name="TextBox 23"/>
          <p:cNvSpPr txBox="1"/>
          <p:nvPr/>
        </p:nvSpPr>
        <p:spPr>
          <a:xfrm>
            <a:off x="4763846" y="7627315"/>
            <a:ext cx="8828251" cy="346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spc="100" dirty="0">
                <a:solidFill>
                  <a:srgbClr val="191919"/>
                </a:solidFill>
                <a:latin typeface="Helveticish"/>
              </a:rPr>
              <a:t>Avec </a:t>
            </a:r>
            <a:r>
              <a:rPr lang="en-US" sz="2000" b="1" spc="100" dirty="0" err="1">
                <a:solidFill>
                  <a:srgbClr val="191919"/>
                </a:solidFill>
                <a:latin typeface="Helveticish"/>
              </a:rPr>
              <a:t>tous</a:t>
            </a:r>
            <a:r>
              <a:rPr lang="en-US" sz="2000" b="1" spc="100" dirty="0">
                <a:solidFill>
                  <a:srgbClr val="191919"/>
                </a:solidFill>
                <a:latin typeface="Helveticish"/>
              </a:rPr>
              <a:t> les participants en </a:t>
            </a:r>
            <a:r>
              <a:rPr lang="en-US" sz="2000" b="1" spc="100" dirty="0" err="1">
                <a:solidFill>
                  <a:srgbClr val="191919"/>
                </a:solidFill>
                <a:latin typeface="Helveticish"/>
              </a:rPr>
              <a:t>présentiel</a:t>
            </a:r>
            <a:r>
              <a:rPr lang="en-US" sz="2000" b="1" spc="100" dirty="0">
                <a:solidFill>
                  <a:srgbClr val="191919"/>
                </a:solidFill>
                <a:latin typeface="Helveticish"/>
              </a:rPr>
              <a:t> et en </a:t>
            </a:r>
            <a:r>
              <a:rPr lang="en-US" sz="2000" b="1" spc="100" dirty="0" err="1">
                <a:solidFill>
                  <a:srgbClr val="191919"/>
                </a:solidFill>
                <a:latin typeface="Helveticish"/>
              </a:rPr>
              <a:t>distanciel</a:t>
            </a:r>
            <a:endParaRPr lang="en-US" sz="2000" b="1" spc="100" dirty="0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429798" y="7259176"/>
            <a:ext cx="3414539" cy="1258858"/>
          </a:xfrm>
          <a:prstGeom prst="rect">
            <a:avLst/>
          </a:prstGeom>
          <a:solidFill>
            <a:srgbClr val="FF091E"/>
          </a:solidFill>
        </p:spPr>
      </p:sp>
      <p:grpSp>
        <p:nvGrpSpPr>
          <p:cNvPr id="25" name="Group 25"/>
          <p:cNvGrpSpPr/>
          <p:nvPr/>
        </p:nvGrpSpPr>
        <p:grpSpPr>
          <a:xfrm rot="-8100000">
            <a:off x="3398907" y="7449729"/>
            <a:ext cx="890860" cy="889434"/>
            <a:chOff x="0" y="0"/>
            <a:chExt cx="6350000" cy="63398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91E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539524" y="3556264"/>
            <a:ext cx="3824515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endParaRPr/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CONTEXTE FRANÇAIS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39524" y="4941789"/>
            <a:ext cx="3827580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POINT DE VUE INTERNATIONAL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9524" y="6430767"/>
            <a:ext cx="3827580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fr-FR" sz="1999" spc="77">
                <a:solidFill>
                  <a:srgbClr val="FFFFFF"/>
                </a:solidFill>
                <a:latin typeface="Helveticish"/>
              </a:rPr>
              <a:t>DÉBAT SUR LA COTISATION A VIE</a:t>
            </a:r>
            <a:endParaRPr lang="en-US" sz="1999" spc="77">
              <a:solidFill>
                <a:srgbClr val="FFFFFF"/>
              </a:solidFill>
              <a:latin typeface="Helveticish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39524" y="7557219"/>
            <a:ext cx="3827580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QUESTIONS RÉPONSES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4763846" y="6207059"/>
            <a:ext cx="967376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Sibylle AUBOYNEAU, Déléguée générale de Dauphine Alumni,</a:t>
            </a:r>
          </a:p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Olivier DESTANG, Délégué du président auprès des associations, IESF</a:t>
            </a:r>
          </a:p>
        </p:txBody>
      </p:sp>
      <p:sp>
        <p:nvSpPr>
          <p:cNvPr id="33" name="AutoShape 33"/>
          <p:cNvSpPr/>
          <p:nvPr/>
        </p:nvSpPr>
        <p:spPr>
          <a:xfrm>
            <a:off x="429798" y="8555325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34" name="Group 34"/>
          <p:cNvGrpSpPr/>
          <p:nvPr/>
        </p:nvGrpSpPr>
        <p:grpSpPr>
          <a:xfrm rot="-8100000">
            <a:off x="3398907" y="8740037"/>
            <a:ext cx="890860" cy="889434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646186" y="9013304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CONCLUSION </a:t>
            </a:r>
          </a:p>
        </p:txBody>
      </p:sp>
      <p:sp>
        <p:nvSpPr>
          <p:cNvPr id="37" name="AutoShape 37"/>
          <p:cNvSpPr/>
          <p:nvPr/>
        </p:nvSpPr>
        <p:spPr>
          <a:xfrm>
            <a:off x="429798" y="846887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38" name="Group 38"/>
          <p:cNvGrpSpPr/>
          <p:nvPr/>
        </p:nvGrpSpPr>
        <p:grpSpPr>
          <a:xfrm rot="-8100000">
            <a:off x="3398907" y="1037441"/>
            <a:ext cx="890860" cy="889434"/>
            <a:chOff x="0" y="0"/>
            <a:chExt cx="6350000" cy="633984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539524" y="1308761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INTRODUCTION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763846" y="971550"/>
            <a:ext cx="13524154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Gilles DUTHIL,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Secrétaire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général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l’AAEENA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Animateur GT Alumni</a:t>
            </a:r>
          </a:p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Nadia HILAL,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Chargée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mission Alumni,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Amont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Aval, Recherche, CGE</a:t>
            </a: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763846" y="8782050"/>
            <a:ext cx="1869251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Gilles DUTHIL, </a:t>
            </a:r>
            <a:r>
              <a:rPr lang="fr-FR" sz="1999" spc="99">
                <a:solidFill>
                  <a:srgbClr val="191919"/>
                </a:solidFill>
                <a:latin typeface="Helveticish"/>
              </a:rPr>
              <a:t>Secrétaire général de l’AAEENA, Animateur GT Alumni</a:t>
            </a: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Nadia HILAL,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Chargée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mission Alumni,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Amont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Aval, Recherche, CGE</a:t>
            </a: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63846" y="1813219"/>
            <a:ext cx="13524154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4763846" y="2484401"/>
            <a:ext cx="9346260" cy="34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fr-FR" sz="1999" spc="99">
                <a:solidFill>
                  <a:srgbClr val="191919"/>
                </a:solidFill>
                <a:latin typeface="Helveticish"/>
              </a:rPr>
              <a:t>Aurélie  ADUAYI- AKUE, Stagiaire pour le GT Alumni, CGE</a:t>
            </a: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29798" y="2133098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sp>
        <p:nvSpPr>
          <p:cNvPr id="5" name="TextBox 5"/>
          <p:cNvSpPr txBox="1"/>
          <p:nvPr/>
        </p:nvSpPr>
        <p:spPr>
          <a:xfrm>
            <a:off x="539524" y="2261470"/>
            <a:ext cx="3824515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PREMIÈRE RESTITUTION </a:t>
            </a:r>
          </a:p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DE L'ENQUÊTE ALUMNI  </a:t>
            </a:r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 dirty="0">
                <a:solidFill>
                  <a:srgbClr val="FFFFFF"/>
                </a:solidFill>
                <a:latin typeface="Helveticish"/>
              </a:rPr>
              <a:t>2021</a:t>
            </a:r>
          </a:p>
        </p:txBody>
      </p:sp>
      <p:grpSp>
        <p:nvGrpSpPr>
          <p:cNvPr id="6" name="Group 6"/>
          <p:cNvGrpSpPr/>
          <p:nvPr/>
        </p:nvGrpSpPr>
        <p:grpSpPr>
          <a:xfrm rot="-8100000">
            <a:off x="3398907" y="2323651"/>
            <a:ext cx="890860" cy="889434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4763846" y="3485440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4763846" y="3368107"/>
            <a:ext cx="16191223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Aurélie JOUBIN, Associée France, Mazars</a:t>
            </a:r>
          </a:p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Frédéric</a:t>
            </a:r>
            <a:r>
              <a:rPr lang="en-US" sz="1200" spc="60" dirty="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THERET, Directeur Marketing et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Développement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et Julie BAILLET,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Responsable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de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Programmes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et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Fondations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Abritées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Education,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Enseignement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et Recherche,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de France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29798" y="3413644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11" name="Group 11"/>
          <p:cNvGrpSpPr/>
          <p:nvPr/>
        </p:nvGrpSpPr>
        <p:grpSpPr>
          <a:xfrm rot="-8100000">
            <a:off x="3398907" y="3604197"/>
            <a:ext cx="890860" cy="889434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4763846" y="515766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TextBox 14"/>
          <p:cNvSpPr txBox="1"/>
          <p:nvPr/>
        </p:nvSpPr>
        <p:spPr>
          <a:xfrm>
            <a:off x="4763846" y="4895776"/>
            <a:ext cx="16684436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fr-FR" sz="2000" spc="100">
                <a:solidFill>
                  <a:srgbClr val="191919"/>
                </a:solidFill>
                <a:latin typeface="Helveticish"/>
              </a:rPr>
              <a:t>Audrène ELOIT, Première Vice-présidente de HARVARD Club of France, </a:t>
            </a:r>
            <a:endParaRPr lang="en-US" sz="2000" spc="100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Michel PATRY, PDG de la 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HEC, Montréal, 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ancien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directeur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de HEC Montréal,</a:t>
            </a:r>
          </a:p>
        </p:txBody>
      </p:sp>
      <p:sp>
        <p:nvSpPr>
          <p:cNvPr id="15" name="AutoShape 15"/>
          <p:cNvSpPr/>
          <p:nvPr/>
        </p:nvSpPr>
        <p:spPr>
          <a:xfrm>
            <a:off x="429798" y="4694189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16" name="Group 16"/>
          <p:cNvGrpSpPr/>
          <p:nvPr/>
        </p:nvGrpSpPr>
        <p:grpSpPr>
          <a:xfrm rot="-8100000">
            <a:off x="3398907" y="4884743"/>
            <a:ext cx="890860" cy="889434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18" name="AutoShape 18"/>
          <p:cNvSpPr/>
          <p:nvPr/>
        </p:nvSpPr>
        <p:spPr>
          <a:xfrm>
            <a:off x="4763846" y="682988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AutoShape 19"/>
          <p:cNvSpPr/>
          <p:nvPr/>
        </p:nvSpPr>
        <p:spPr>
          <a:xfrm>
            <a:off x="429798" y="5974735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20" name="Group 20"/>
          <p:cNvGrpSpPr/>
          <p:nvPr/>
        </p:nvGrpSpPr>
        <p:grpSpPr>
          <a:xfrm rot="-8100000">
            <a:off x="3398907" y="6165289"/>
            <a:ext cx="890860" cy="889434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22" name="AutoShape 22"/>
          <p:cNvSpPr/>
          <p:nvPr/>
        </p:nvSpPr>
        <p:spPr>
          <a:xfrm>
            <a:off x="4763846" y="7225065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3" name="TextBox 23"/>
          <p:cNvSpPr txBox="1"/>
          <p:nvPr/>
        </p:nvSpPr>
        <p:spPr>
          <a:xfrm>
            <a:off x="4763846" y="7627315"/>
            <a:ext cx="882825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Avec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tous</a:t>
            </a: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 les participants en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présentiel</a:t>
            </a: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 et en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distanciel</a:t>
            </a:r>
            <a:endParaRPr lang="en-US" sz="2000" spc="100" dirty="0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429798" y="7259176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25" name="Group 25"/>
          <p:cNvGrpSpPr/>
          <p:nvPr/>
        </p:nvGrpSpPr>
        <p:grpSpPr>
          <a:xfrm rot="-8100000">
            <a:off x="3398907" y="7449729"/>
            <a:ext cx="890860" cy="889434"/>
            <a:chOff x="0" y="0"/>
            <a:chExt cx="6350000" cy="63398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539524" y="3556264"/>
            <a:ext cx="3824515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endParaRPr/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CONTEXTE FRANÇAIS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39524" y="4941789"/>
            <a:ext cx="3827580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POINT DE VUE INTERNATIONAL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9524" y="6430767"/>
            <a:ext cx="3827580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fr-FR" sz="1999" spc="77">
                <a:solidFill>
                  <a:srgbClr val="FFFFFF"/>
                </a:solidFill>
                <a:latin typeface="Helveticish"/>
              </a:rPr>
              <a:t>DÉBAT SUR LA COTISATION A VIE</a:t>
            </a:r>
            <a:endParaRPr lang="en-US" sz="1999" spc="77">
              <a:solidFill>
                <a:srgbClr val="FFFFFF"/>
              </a:solidFill>
              <a:latin typeface="Helveticish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39524" y="7557219"/>
            <a:ext cx="3827580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QUESTIONS RÉPONSES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4763846" y="6207059"/>
            <a:ext cx="967376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Sibylle AUBOYNEAU, Déléguée générale de Dauphine Alumni,</a:t>
            </a:r>
          </a:p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Olivier DESTANG, Délégué du président auprès des associations, IESF</a:t>
            </a:r>
          </a:p>
        </p:txBody>
      </p:sp>
      <p:sp>
        <p:nvSpPr>
          <p:cNvPr id="33" name="AutoShape 33"/>
          <p:cNvSpPr/>
          <p:nvPr/>
        </p:nvSpPr>
        <p:spPr>
          <a:xfrm>
            <a:off x="429798" y="8555325"/>
            <a:ext cx="3414539" cy="1258858"/>
          </a:xfrm>
          <a:prstGeom prst="rect">
            <a:avLst/>
          </a:prstGeom>
          <a:solidFill>
            <a:srgbClr val="FF091E"/>
          </a:solidFill>
        </p:spPr>
      </p:sp>
      <p:grpSp>
        <p:nvGrpSpPr>
          <p:cNvPr id="34" name="Group 34"/>
          <p:cNvGrpSpPr/>
          <p:nvPr/>
        </p:nvGrpSpPr>
        <p:grpSpPr>
          <a:xfrm rot="-8100000">
            <a:off x="3398907" y="8740037"/>
            <a:ext cx="890860" cy="889434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91E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646186" y="9013304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CONCLUSION </a:t>
            </a:r>
          </a:p>
        </p:txBody>
      </p:sp>
      <p:sp>
        <p:nvSpPr>
          <p:cNvPr id="37" name="AutoShape 37"/>
          <p:cNvSpPr/>
          <p:nvPr/>
        </p:nvSpPr>
        <p:spPr>
          <a:xfrm>
            <a:off x="429798" y="846887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38" name="Group 38"/>
          <p:cNvGrpSpPr/>
          <p:nvPr/>
        </p:nvGrpSpPr>
        <p:grpSpPr>
          <a:xfrm rot="-8100000">
            <a:off x="3398907" y="1037441"/>
            <a:ext cx="890860" cy="889434"/>
            <a:chOff x="0" y="0"/>
            <a:chExt cx="6350000" cy="633984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539524" y="1308761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INTRODUCTION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763846" y="971550"/>
            <a:ext cx="13524154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Gilles DUTHIL,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Secrétaire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général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l’AAEENA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Animateur GT Alumni</a:t>
            </a:r>
          </a:p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Nadia HILAL,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Chargée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mission Alumni,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Amont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Aval, Recherche, CGE</a:t>
            </a: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763846" y="8782050"/>
            <a:ext cx="1869251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b="1" spc="99">
                <a:solidFill>
                  <a:srgbClr val="191919"/>
                </a:solidFill>
                <a:latin typeface="Helveticish"/>
              </a:rPr>
              <a:t>Gilles DUTHIL, </a:t>
            </a:r>
            <a:r>
              <a:rPr lang="fr-FR" sz="1999" b="1" spc="99">
                <a:solidFill>
                  <a:srgbClr val="191919"/>
                </a:solidFill>
                <a:latin typeface="Helveticish"/>
              </a:rPr>
              <a:t>Secrétaire général de l’AAEENA, Animateur GT Alumni</a:t>
            </a:r>
            <a:endParaRPr lang="en-US" sz="1999" b="1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r>
              <a:rPr lang="en-US" sz="1999" b="1" spc="99">
                <a:solidFill>
                  <a:srgbClr val="191919"/>
                </a:solidFill>
                <a:latin typeface="Helveticish"/>
              </a:rPr>
              <a:t>Nadia HILAL, </a:t>
            </a:r>
            <a:r>
              <a:rPr lang="en-US" sz="1999" b="1" spc="99" err="1">
                <a:solidFill>
                  <a:srgbClr val="191919"/>
                </a:solidFill>
                <a:latin typeface="Helveticish"/>
              </a:rPr>
              <a:t>Chargée</a:t>
            </a:r>
            <a:r>
              <a:rPr lang="en-US" sz="1999" b="1" spc="99">
                <a:solidFill>
                  <a:srgbClr val="191919"/>
                </a:solidFill>
                <a:latin typeface="Helveticish"/>
              </a:rPr>
              <a:t> de mission Alumni, </a:t>
            </a:r>
            <a:r>
              <a:rPr lang="en-US" sz="1999" b="1" spc="99" err="1">
                <a:solidFill>
                  <a:srgbClr val="191919"/>
                </a:solidFill>
                <a:latin typeface="Helveticish"/>
              </a:rPr>
              <a:t>Amont</a:t>
            </a:r>
            <a:r>
              <a:rPr lang="en-US" sz="1999" b="1" spc="99">
                <a:solidFill>
                  <a:srgbClr val="191919"/>
                </a:solidFill>
                <a:latin typeface="Helveticish"/>
              </a:rPr>
              <a:t>, Aval, Recherche, CGE</a:t>
            </a: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43841" y="3728083"/>
            <a:ext cx="5924359" cy="1323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u="sng">
                <a:solidFill>
                  <a:srgbClr val="FFFFFF"/>
                </a:solidFill>
                <a:latin typeface="Helveticish Bold"/>
              </a:rPr>
              <a:t>Conclusion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70657" y="8622988"/>
            <a:ext cx="3850377" cy="127062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049AFFA-5AB5-4D80-8A8C-410857D55E3C}"/>
              </a:ext>
            </a:extLst>
          </p:cNvPr>
          <p:cNvSpPr txBox="1"/>
          <p:nvPr/>
        </p:nvSpPr>
        <p:spPr>
          <a:xfrm>
            <a:off x="3429000" y="1080478"/>
            <a:ext cx="113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u="sng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Calendrier à venir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A0E021-41F1-4380-8477-732F55BB4CAE}"/>
              </a:ext>
            </a:extLst>
          </p:cNvPr>
          <p:cNvSpPr txBox="1"/>
          <p:nvPr/>
        </p:nvSpPr>
        <p:spPr>
          <a:xfrm>
            <a:off x="2269672" y="2824843"/>
            <a:ext cx="14009913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fr-FR" sz="3600" b="1">
                <a:cs typeface="Calibri"/>
              </a:rPr>
              <a:t> </a:t>
            </a:r>
            <a:r>
              <a:rPr lang="fr-FR" sz="3600" b="1">
                <a:ea typeface="+mn-lt"/>
                <a:cs typeface="+mn-lt"/>
              </a:rPr>
              <a:t>Le 18 décembre 2021 : </a:t>
            </a:r>
            <a:r>
              <a:rPr lang="fr-FR" sz="3600" b="1">
                <a:cs typeface="Calibri"/>
              </a:rPr>
              <a:t>Rencontre CGE –APEC  :  échange sur les partenariats possibles </a:t>
            </a:r>
            <a:endParaRPr lang="fr-FR"/>
          </a:p>
          <a:p>
            <a:pPr marL="285750" indent="-285750">
              <a:buFont typeface="Wingdings"/>
              <a:buChar char="v"/>
            </a:pPr>
            <a:r>
              <a:rPr lang="fr-FR" sz="3600" b="1">
                <a:cs typeface="Calibri"/>
              </a:rPr>
              <a:t> et </a:t>
            </a:r>
            <a:r>
              <a:rPr lang="fr-FR" sz="3600" b="1">
                <a:ea typeface="+mn-lt"/>
                <a:cs typeface="+mn-lt"/>
              </a:rPr>
              <a:t>janvier 2022 </a:t>
            </a:r>
            <a:r>
              <a:rPr lang="fr-FR" sz="3600" b="1">
                <a:cs typeface="Calibri"/>
              </a:rPr>
              <a:t>: organisation d'une réunion sur les services APEC proposés aux </a:t>
            </a:r>
            <a:r>
              <a:rPr lang="fr-FR" sz="3600" b="1" i="1">
                <a:cs typeface="Calibri"/>
              </a:rPr>
              <a:t>Alumni</a:t>
            </a:r>
            <a:endParaRPr lang="fr-FR" i="1">
              <a:cs typeface="Calibri"/>
            </a:endParaRPr>
          </a:p>
          <a:p>
            <a:pPr marL="285750" indent="-285750">
              <a:buFont typeface="Wingdings"/>
              <a:buChar char="v"/>
            </a:pPr>
            <a:endParaRPr lang="fr-FR" sz="3600" b="1">
              <a:cs typeface="Calibri"/>
            </a:endParaRPr>
          </a:p>
          <a:p>
            <a:pPr marL="285750" indent="-285750">
              <a:buFont typeface="Wingdings"/>
              <a:buChar char="v"/>
            </a:pPr>
            <a:r>
              <a:rPr lang="fr-FR" sz="3600" b="1">
                <a:cs typeface="Calibri"/>
              </a:rPr>
              <a:t>Le jeudi 10 mars 2022 : réunion plénière, thème proposé : l'insertion professionnelle, vue par les services carrières des </a:t>
            </a:r>
            <a:r>
              <a:rPr lang="fr-FR" sz="3600" b="1" i="1">
                <a:cs typeface="Calibri"/>
              </a:rPr>
              <a:t>Alumni</a:t>
            </a:r>
            <a:r>
              <a:rPr lang="fr-FR" sz="3600" b="1">
                <a:cs typeface="Calibri"/>
              </a:rPr>
              <a:t>, à Lyon</a:t>
            </a:r>
            <a:endParaRPr lang="fr-FR" sz="3600">
              <a:cs typeface="Calibri"/>
            </a:endParaRPr>
          </a:p>
        </p:txBody>
      </p:sp>
      <p:pic>
        <p:nvPicPr>
          <p:cNvPr id="4" name="Picture 31">
            <a:extLst>
              <a:ext uri="{FF2B5EF4-FFF2-40B4-BE49-F238E27FC236}">
                <a16:creationId xmlns:a16="http://schemas.microsoft.com/office/drawing/2014/main" id="{EFE1E062-48CF-42F8-8826-66572649D3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15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63846" y="1813219"/>
            <a:ext cx="13524154" cy="164389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4763846" y="2484401"/>
            <a:ext cx="9346260" cy="34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fr-FR" sz="1950" spc="99">
                <a:solidFill>
                  <a:srgbClr val="191919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Aurélie  ADUAYI- AKUE, Stagiaire pour le GT Alumni, CGE</a:t>
            </a:r>
            <a:endParaRPr lang="en-US" sz="1950" spc="99">
              <a:solidFill>
                <a:srgbClr val="191919"/>
              </a:solidFill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29798" y="2138939"/>
            <a:ext cx="3414539" cy="1258858"/>
          </a:xfrm>
          <a:prstGeom prst="rect">
            <a:avLst/>
          </a:prstGeom>
          <a:solidFill>
            <a:srgbClr val="002060"/>
          </a:solidFill>
        </p:spPr>
      </p:sp>
      <p:sp>
        <p:nvSpPr>
          <p:cNvPr id="5" name="TextBox 5"/>
          <p:cNvSpPr txBox="1"/>
          <p:nvPr/>
        </p:nvSpPr>
        <p:spPr>
          <a:xfrm>
            <a:off x="539524" y="2261470"/>
            <a:ext cx="3824515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PREMIÈRE RESTITUTION </a:t>
            </a:r>
          </a:p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DE L'ENQUÊTE ALUMNI  </a:t>
            </a:r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 dirty="0">
                <a:solidFill>
                  <a:srgbClr val="FFFFFF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2021</a:t>
            </a:r>
          </a:p>
        </p:txBody>
      </p:sp>
      <p:grpSp>
        <p:nvGrpSpPr>
          <p:cNvPr id="6" name="Group 6"/>
          <p:cNvGrpSpPr/>
          <p:nvPr/>
        </p:nvGrpSpPr>
        <p:grpSpPr>
          <a:xfrm rot="-8100000">
            <a:off x="3398907" y="2323651"/>
            <a:ext cx="890860" cy="889434"/>
            <a:chOff x="0" y="0"/>
            <a:chExt cx="6350000" cy="6339840"/>
          </a:xfrm>
          <a:solidFill>
            <a:srgbClr val="002060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AutoShape 8"/>
          <p:cNvSpPr/>
          <p:nvPr/>
        </p:nvSpPr>
        <p:spPr>
          <a:xfrm>
            <a:off x="4763846" y="3485440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4763846" y="3368107"/>
            <a:ext cx="16191223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Aurélie JOUBIN, Associée France, Mazars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Frédéric THERET, Directeur Marketing et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Développement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et Julie BAILLET,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Responsable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de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Programmes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et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Fondations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Abritées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Education,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Enseignement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et Recherche,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de France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29798" y="3413644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11" name="Group 11"/>
          <p:cNvGrpSpPr/>
          <p:nvPr/>
        </p:nvGrpSpPr>
        <p:grpSpPr>
          <a:xfrm rot="-8100000">
            <a:off x="3398907" y="3604197"/>
            <a:ext cx="890860" cy="889434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4763846" y="515766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TextBox 14"/>
          <p:cNvSpPr txBox="1"/>
          <p:nvPr/>
        </p:nvSpPr>
        <p:spPr>
          <a:xfrm>
            <a:off x="4763846" y="4895776"/>
            <a:ext cx="16684436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Audrène ELOIT, Première Vice-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présidente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de HARVARD Club of France, </a:t>
            </a:r>
          </a:p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Michel PATRY, PDG de la 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HEC Montréal, 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ancien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directeur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de HEC Montréal,</a:t>
            </a:r>
            <a:endParaRPr lang="en-US" sz="2000" spc="100">
              <a:solidFill>
                <a:srgbClr val="191919"/>
              </a:solidFill>
              <a:latin typeface="Helveticish"/>
              <a:ea typeface="Helveticish"/>
              <a:cs typeface="Helveticish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429798" y="4694189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16" name="Group 16"/>
          <p:cNvGrpSpPr/>
          <p:nvPr/>
        </p:nvGrpSpPr>
        <p:grpSpPr>
          <a:xfrm rot="-8100000">
            <a:off x="3398907" y="4884743"/>
            <a:ext cx="890860" cy="889434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18" name="AutoShape 18"/>
          <p:cNvSpPr/>
          <p:nvPr/>
        </p:nvSpPr>
        <p:spPr>
          <a:xfrm>
            <a:off x="4763846" y="682988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AutoShape 19"/>
          <p:cNvSpPr/>
          <p:nvPr/>
        </p:nvSpPr>
        <p:spPr>
          <a:xfrm>
            <a:off x="429798" y="5974735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20" name="Group 20"/>
          <p:cNvGrpSpPr/>
          <p:nvPr/>
        </p:nvGrpSpPr>
        <p:grpSpPr>
          <a:xfrm rot="-8100000">
            <a:off x="3398907" y="6165289"/>
            <a:ext cx="890860" cy="889434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22" name="AutoShape 22"/>
          <p:cNvSpPr/>
          <p:nvPr/>
        </p:nvSpPr>
        <p:spPr>
          <a:xfrm>
            <a:off x="4763846" y="7225065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3" name="TextBox 23"/>
          <p:cNvSpPr txBox="1"/>
          <p:nvPr/>
        </p:nvSpPr>
        <p:spPr>
          <a:xfrm>
            <a:off x="4763846" y="7627315"/>
            <a:ext cx="882825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Avec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tous</a:t>
            </a: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 les participants en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présentiel</a:t>
            </a: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 et en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distanciel</a:t>
            </a:r>
            <a:endParaRPr lang="en-US" sz="2000" spc="100" dirty="0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429798" y="7259176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25" name="Group 25"/>
          <p:cNvGrpSpPr/>
          <p:nvPr/>
        </p:nvGrpSpPr>
        <p:grpSpPr>
          <a:xfrm rot="-8100000">
            <a:off x="3398907" y="7449729"/>
            <a:ext cx="890860" cy="889434"/>
            <a:chOff x="0" y="0"/>
            <a:chExt cx="6350000" cy="63398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539524" y="3556264"/>
            <a:ext cx="3824515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endParaRPr/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CONTEXTE FRANÇAIS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39524" y="4941789"/>
            <a:ext cx="3827580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POINT DE VUE INTERNATIONAL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9524" y="6430767"/>
            <a:ext cx="3827580" cy="64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  <a:spcBef>
                <a:spcPct val="0"/>
              </a:spcBef>
            </a:pPr>
            <a:r>
              <a:rPr lang="en-US" sz="1950" spc="77">
                <a:solidFill>
                  <a:srgbClr val="FFFFFF"/>
                </a:solidFill>
                <a:latin typeface="Helveticish"/>
              </a:rPr>
              <a:t>DÉBAT SUR LA COTISATION</a:t>
            </a:r>
          </a:p>
          <a:p>
            <a:pPr>
              <a:lnSpc>
                <a:spcPts val="2579"/>
              </a:lnSpc>
              <a:spcBef>
                <a:spcPct val="0"/>
              </a:spcBef>
            </a:pPr>
            <a:r>
              <a:rPr lang="en-US" sz="1950" spc="77">
                <a:solidFill>
                  <a:srgbClr val="FFFFFF"/>
                </a:solidFill>
                <a:latin typeface="Helveticish"/>
              </a:rPr>
              <a:t> A VIE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39524" y="7557219"/>
            <a:ext cx="3827580" cy="30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  <a:spcBef>
                <a:spcPct val="0"/>
              </a:spcBef>
            </a:pPr>
            <a:r>
              <a:rPr lang="en-US" sz="1950" spc="77">
                <a:solidFill>
                  <a:srgbClr val="FFFFFF"/>
                </a:solidFill>
                <a:latin typeface="Helveticish"/>
              </a:rPr>
              <a:t>QUESTIONS RÉPONSES</a:t>
            </a:r>
            <a:endParaRPr lang="en-US" sz="1950" spc="77">
              <a:solidFill>
                <a:srgbClr val="FFFFFF"/>
              </a:solidFill>
              <a:latin typeface="Helveticish"/>
              <a:ea typeface="Helveticish"/>
              <a:cs typeface="Helveticish"/>
            </a:endParaRP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4763846" y="6207059"/>
            <a:ext cx="967376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Sibylle AUBOYNEAU, Déléguée générale de Dauphine Alumni,</a:t>
            </a:r>
          </a:p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Olivier DESTANG, Délégué du président auprès des associations, IESF</a:t>
            </a:r>
          </a:p>
        </p:txBody>
      </p:sp>
      <p:sp>
        <p:nvSpPr>
          <p:cNvPr id="33" name="AutoShape 33"/>
          <p:cNvSpPr/>
          <p:nvPr/>
        </p:nvSpPr>
        <p:spPr>
          <a:xfrm>
            <a:off x="429798" y="8555325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34" name="Group 34"/>
          <p:cNvGrpSpPr/>
          <p:nvPr/>
        </p:nvGrpSpPr>
        <p:grpSpPr>
          <a:xfrm rot="-8100000">
            <a:off x="3398907" y="8740037"/>
            <a:ext cx="890860" cy="889434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646186" y="9013304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CONCLUSION </a:t>
            </a:r>
          </a:p>
        </p:txBody>
      </p:sp>
      <p:sp>
        <p:nvSpPr>
          <p:cNvPr id="37" name="AutoShape 37"/>
          <p:cNvSpPr/>
          <p:nvPr/>
        </p:nvSpPr>
        <p:spPr>
          <a:xfrm>
            <a:off x="429798" y="846887"/>
            <a:ext cx="3414539" cy="1258858"/>
          </a:xfrm>
          <a:prstGeom prst="rect">
            <a:avLst/>
          </a:prstGeom>
          <a:solidFill>
            <a:srgbClr val="FF0000"/>
          </a:solidFill>
        </p:spPr>
      </p:sp>
      <p:grpSp>
        <p:nvGrpSpPr>
          <p:cNvPr id="38" name="Group 38"/>
          <p:cNvGrpSpPr/>
          <p:nvPr/>
        </p:nvGrpSpPr>
        <p:grpSpPr>
          <a:xfrm rot="-8100000">
            <a:off x="3398907" y="1037441"/>
            <a:ext cx="890860" cy="889434"/>
            <a:chOff x="0" y="0"/>
            <a:chExt cx="6350000" cy="6339840"/>
          </a:xfrm>
          <a:solidFill>
            <a:srgbClr val="FF0000"/>
          </a:solidFill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40" name="TextBox 40"/>
          <p:cNvSpPr txBox="1"/>
          <p:nvPr/>
        </p:nvSpPr>
        <p:spPr>
          <a:xfrm>
            <a:off x="539524" y="1308761"/>
            <a:ext cx="3827580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b="1" spc="77">
                <a:solidFill>
                  <a:srgbClr val="FFFFFF"/>
                </a:solidFill>
                <a:latin typeface="Helveticish"/>
              </a:rPr>
              <a:t>INTRODUCTION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763846" y="971550"/>
            <a:ext cx="13524154" cy="15049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999"/>
              </a:lnSpc>
              <a:defRPr sz="1999" spc="99">
                <a:solidFill>
                  <a:srgbClr val="191919"/>
                </a:solidFill>
                <a:latin typeface="Helveticish"/>
              </a:defRPr>
            </a:lvl1pPr>
          </a:lstStyle>
          <a:p>
            <a:r>
              <a:rPr lang="en-US" b="1"/>
              <a:t>Gilles DUTHIL, </a:t>
            </a:r>
            <a:r>
              <a:rPr lang="en-US" b="1" err="1"/>
              <a:t>Secrétaire</a:t>
            </a:r>
            <a:r>
              <a:rPr lang="en-US" b="1"/>
              <a:t> </a:t>
            </a:r>
            <a:r>
              <a:rPr lang="en-US" b="1" err="1"/>
              <a:t>général</a:t>
            </a:r>
            <a:r>
              <a:rPr lang="en-US" b="1"/>
              <a:t> de </a:t>
            </a:r>
            <a:r>
              <a:rPr lang="en-US" b="1" err="1"/>
              <a:t>l’AAEENA</a:t>
            </a:r>
            <a:r>
              <a:rPr lang="en-US" b="1"/>
              <a:t>, Animateur GT Alumni</a:t>
            </a:r>
          </a:p>
          <a:p>
            <a:r>
              <a:rPr lang="en-US" b="1"/>
              <a:t>Nadia HILAL, </a:t>
            </a:r>
            <a:r>
              <a:rPr lang="en-US" b="1" err="1"/>
              <a:t>Chargée</a:t>
            </a:r>
            <a:r>
              <a:rPr lang="en-US" b="1"/>
              <a:t> de mission Alumni, </a:t>
            </a:r>
            <a:r>
              <a:rPr lang="en-US" b="1" err="1"/>
              <a:t>Amont</a:t>
            </a:r>
            <a:r>
              <a:rPr lang="en-US" b="1"/>
              <a:t>, Aval, Recherche, CGE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4763846" y="8782050"/>
            <a:ext cx="1869251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Gilles DUTHIL, </a:t>
            </a:r>
            <a:r>
              <a:rPr lang="fr-FR" sz="1999" spc="99">
                <a:solidFill>
                  <a:srgbClr val="191919"/>
                </a:solidFill>
                <a:latin typeface="Helveticish"/>
              </a:rPr>
              <a:t>Secrétaire général de l’AAEENA, Animateur GT Alumni</a:t>
            </a: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Nadia HILAL,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Chargée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mission Alumni,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Amont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Aval, Recherche, CGE</a:t>
            </a: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</p:spTree>
    <p:extLst>
      <p:ext uri="{BB962C8B-B14F-4D97-AF65-F5344CB8AC3E}">
        <p14:creationId xmlns:p14="http://schemas.microsoft.com/office/powerpoint/2010/main" val="4175979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1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4580"/>
          <a:stretch>
            <a:fillRect/>
          </a:stretch>
        </p:blipFill>
        <p:spPr>
          <a:xfrm>
            <a:off x="0" y="4867312"/>
            <a:ext cx="18544736" cy="54196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729" t="44866" b="44866"/>
          <a:stretch>
            <a:fillRect/>
          </a:stretch>
        </p:blipFill>
        <p:spPr>
          <a:xfrm>
            <a:off x="0" y="0"/>
            <a:ext cx="18544736" cy="48673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30164" y="2204155"/>
            <a:ext cx="7084409" cy="9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Helveticish"/>
              </a:rPr>
              <a:t>Merci de votre attention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80C63D-31CF-424F-8DF9-4BBF792B3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8877300"/>
            <a:ext cx="3621475" cy="11918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144434" y="3728083"/>
            <a:ext cx="6199965" cy="1323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u="sng">
                <a:solidFill>
                  <a:srgbClr val="FFFFFF"/>
                </a:solidFill>
                <a:latin typeface="Helveticish Bold"/>
              </a:rPr>
              <a:t>Introduction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70657" y="8622988"/>
            <a:ext cx="3850377" cy="12706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116CC8F-9834-44BD-AC54-BFFCD42313D3}"/>
              </a:ext>
            </a:extLst>
          </p:cNvPr>
          <p:cNvSpPr txBox="1"/>
          <p:nvPr/>
        </p:nvSpPr>
        <p:spPr>
          <a:xfrm>
            <a:off x="4572000" y="688218"/>
            <a:ext cx="9144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200" b="1" u="sng">
                <a:solidFill>
                  <a:srgbClr val="000000"/>
                </a:solidFill>
                <a:latin typeface="Helveticish"/>
              </a:rPr>
              <a:t>Animation du GT Alumni </a:t>
            </a:r>
          </a:p>
          <a:p>
            <a:pPr algn="ctr"/>
            <a:r>
              <a:rPr lang="en-US" sz="5200" b="1" u="sng">
                <a:solidFill>
                  <a:srgbClr val="000000"/>
                </a:solidFill>
                <a:latin typeface="Helveticish"/>
              </a:rPr>
              <a:t>de la CGE</a:t>
            </a:r>
            <a:endParaRPr lang="fr-FR" sz="5200" b="1" u="sng"/>
          </a:p>
        </p:txBody>
      </p:sp>
      <p:pic>
        <p:nvPicPr>
          <p:cNvPr id="1026" name="Picture 2" descr="Nadia HILAL">
            <a:extLst>
              <a:ext uri="{FF2B5EF4-FFF2-40B4-BE49-F238E27FC236}">
                <a16:creationId xmlns:a16="http://schemas.microsoft.com/office/drawing/2014/main" id="{9082C870-322D-4818-B888-F5A432C81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t="1" r="4473" b="19903"/>
          <a:stretch/>
        </p:blipFill>
        <p:spPr bwMode="auto">
          <a:xfrm>
            <a:off x="12039600" y="4222860"/>
            <a:ext cx="4846104" cy="47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7EFEF8E3-CCCC-4418-82CE-B98F5514C0FA}"/>
              </a:ext>
            </a:extLst>
          </p:cNvPr>
          <p:cNvSpPr txBox="1"/>
          <p:nvPr/>
        </p:nvSpPr>
        <p:spPr>
          <a:xfrm>
            <a:off x="11849206" y="2261041"/>
            <a:ext cx="5226892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4400">
                <a:solidFill>
                  <a:srgbClr val="000000"/>
                </a:solidFill>
                <a:latin typeface="Helveticish"/>
              </a:rPr>
              <a:t>Nadia HILAL</a:t>
            </a:r>
            <a:endParaRPr lang="en-US" sz="5199">
              <a:solidFill>
                <a:srgbClr val="000000"/>
              </a:solidFill>
              <a:latin typeface="Helveticish"/>
            </a:endParaRPr>
          </a:p>
        </p:txBody>
      </p:sp>
      <p:pic>
        <p:nvPicPr>
          <p:cNvPr id="13" name="Espace réservé du contenu 4" descr="Une image contenant personne, homme, complet, cravate&#10;&#10;Description générée automatiquement">
            <a:extLst>
              <a:ext uri="{FF2B5EF4-FFF2-40B4-BE49-F238E27FC236}">
                <a16:creationId xmlns:a16="http://schemas.microsoft.com/office/drawing/2014/main" id="{79A9379F-52E4-424E-869F-C2DB68B385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28" r="21578" b="33250"/>
          <a:stretch/>
        </p:blipFill>
        <p:spPr>
          <a:xfrm>
            <a:off x="1203149" y="4244106"/>
            <a:ext cx="4846104" cy="4785593"/>
          </a:xfrm>
          <a:prstGeom prst="rect">
            <a:avLst/>
          </a:prstGeom>
          <a:effectLst/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A0544E86-D1E8-48E7-B908-1740C3E4FAD8}"/>
              </a:ext>
            </a:extLst>
          </p:cNvPr>
          <p:cNvSpPr txBox="1"/>
          <p:nvPr/>
        </p:nvSpPr>
        <p:spPr>
          <a:xfrm>
            <a:off x="159101" y="2261041"/>
            <a:ext cx="6934199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4400">
                <a:solidFill>
                  <a:srgbClr val="000000"/>
                </a:solidFill>
                <a:latin typeface="Helveticish"/>
              </a:rPr>
              <a:t>Gilles DUTHIL</a:t>
            </a:r>
            <a:endParaRPr lang="en-US" sz="5199">
              <a:solidFill>
                <a:srgbClr val="000000"/>
              </a:solidFill>
              <a:latin typeface="Helveticish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65AC6C-A8BC-4C5E-9B15-7826CF19A491}"/>
              </a:ext>
            </a:extLst>
          </p:cNvPr>
          <p:cNvSpPr txBox="1"/>
          <p:nvPr/>
        </p:nvSpPr>
        <p:spPr>
          <a:xfrm>
            <a:off x="-640999" y="3114864"/>
            <a:ext cx="85344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err="1">
                <a:latin typeface="Helveticish"/>
                <a:ea typeface="Helveticish"/>
                <a:cs typeface="Helveticish"/>
              </a:rPr>
              <a:t>Secrétaire</a:t>
            </a:r>
            <a:r>
              <a:rPr lang="en-US" sz="2400" b="1">
                <a:latin typeface="Helveticish"/>
                <a:ea typeface="Helveticish"/>
                <a:cs typeface="Helveticish"/>
              </a:rPr>
              <a:t> </a:t>
            </a:r>
            <a:r>
              <a:rPr lang="en-US" sz="2400" b="1" err="1">
                <a:latin typeface="Helveticish"/>
                <a:ea typeface="Helveticish"/>
                <a:cs typeface="Helveticish"/>
              </a:rPr>
              <a:t>général</a:t>
            </a:r>
            <a:r>
              <a:rPr lang="en-US" sz="2400" b="1">
                <a:latin typeface="Helveticish"/>
                <a:ea typeface="Helveticish"/>
                <a:cs typeface="Helveticish"/>
              </a:rPr>
              <a:t> de </a:t>
            </a:r>
            <a:r>
              <a:rPr lang="en-US" sz="2400" b="1" err="1">
                <a:latin typeface="Helveticish"/>
                <a:ea typeface="Helveticish"/>
                <a:cs typeface="Helveticish"/>
              </a:rPr>
              <a:t>l’AAEENA</a:t>
            </a:r>
            <a:r>
              <a:rPr lang="en-US" sz="2400" b="1">
                <a:latin typeface="Helveticish"/>
                <a:ea typeface="Helveticish"/>
                <a:cs typeface="Helveticish"/>
              </a:rPr>
              <a:t>,</a:t>
            </a:r>
          </a:p>
          <a:p>
            <a:pPr algn="ctr"/>
            <a:r>
              <a:rPr lang="en-US" sz="2400" b="1">
                <a:latin typeface="Helveticish"/>
                <a:ea typeface="Helveticish"/>
                <a:cs typeface="Helveticish"/>
              </a:rPr>
              <a:t> Animateur GT Alumni</a:t>
            </a:r>
            <a:endParaRPr lang="en-US" sz="2400" b="1">
              <a:solidFill>
                <a:srgbClr val="000000"/>
              </a:solidFill>
              <a:latin typeface="Helveticish"/>
              <a:ea typeface="Helveticish"/>
              <a:cs typeface="Helveticish"/>
            </a:endParaRPr>
          </a:p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CF5B2CF-9370-475C-BFD8-D5453570ECDE}"/>
              </a:ext>
            </a:extLst>
          </p:cNvPr>
          <p:cNvSpPr txBox="1"/>
          <p:nvPr/>
        </p:nvSpPr>
        <p:spPr>
          <a:xfrm>
            <a:off x="12039600" y="3105448"/>
            <a:ext cx="484610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err="1">
                <a:latin typeface="Helveticish"/>
                <a:ea typeface="Helveticish"/>
                <a:cs typeface="Helveticish"/>
              </a:rPr>
              <a:t>Chargée</a:t>
            </a:r>
            <a:r>
              <a:rPr lang="en-US" sz="2400" b="1">
                <a:latin typeface="Helveticish"/>
                <a:ea typeface="Helveticish"/>
                <a:cs typeface="Helveticish"/>
              </a:rPr>
              <a:t> de mission Alumni, </a:t>
            </a:r>
            <a:r>
              <a:rPr lang="en-US" sz="2400" b="1" err="1">
                <a:latin typeface="Helveticish"/>
                <a:ea typeface="Helveticish"/>
                <a:cs typeface="Helveticish"/>
              </a:rPr>
              <a:t>Amont</a:t>
            </a:r>
            <a:r>
              <a:rPr lang="en-US" sz="2400" b="1">
                <a:latin typeface="Helveticish"/>
                <a:ea typeface="Helveticish"/>
                <a:cs typeface="Helveticish"/>
              </a:rPr>
              <a:t>, Aval, Recherche, CGE</a:t>
            </a:r>
            <a:endParaRPr lang="fr-FR" b="1">
              <a:latin typeface="Helveticish"/>
              <a:ea typeface="Helveticish"/>
              <a:cs typeface="Helveticish"/>
            </a:endParaRPr>
          </a:p>
        </p:txBody>
      </p:sp>
      <p:pic>
        <p:nvPicPr>
          <p:cNvPr id="17" name="Picture 31">
            <a:extLst>
              <a:ext uri="{FF2B5EF4-FFF2-40B4-BE49-F238E27FC236}">
                <a16:creationId xmlns:a16="http://schemas.microsoft.com/office/drawing/2014/main" id="{0D0ADA0F-35DE-4B1D-88EB-C1FD3AECB0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69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9ABE96C-6AB4-4FBC-870C-1AD030048B45}"/>
              </a:ext>
            </a:extLst>
          </p:cNvPr>
          <p:cNvSpPr txBox="1"/>
          <p:nvPr/>
        </p:nvSpPr>
        <p:spPr>
          <a:xfrm>
            <a:off x="3829050" y="495300"/>
            <a:ext cx="10629900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5200" b="1" u="sng">
                <a:latin typeface="Helveticish"/>
                <a:ea typeface="Helveticish"/>
                <a:cs typeface="Helveticish"/>
              </a:rPr>
              <a:t>Rappel des derniers événements du GT Alumni de la CGE</a:t>
            </a:r>
            <a:endParaRPr lang="fr-FR" sz="5200" b="1" u="sng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</p:txBody>
      </p:sp>
      <p:pic>
        <p:nvPicPr>
          <p:cNvPr id="3" name="Picture 31">
            <a:extLst>
              <a:ext uri="{FF2B5EF4-FFF2-40B4-BE49-F238E27FC236}">
                <a16:creationId xmlns:a16="http://schemas.microsoft.com/office/drawing/2014/main" id="{3D20EE9F-CADD-4284-A022-8BBB224FB0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E7E47AC-408F-4010-B0F6-5F0AD5716BE0}"/>
              </a:ext>
            </a:extLst>
          </p:cNvPr>
          <p:cNvSpPr txBox="1"/>
          <p:nvPr/>
        </p:nvSpPr>
        <p:spPr>
          <a:xfrm>
            <a:off x="762000" y="2095500"/>
            <a:ext cx="166116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/>
              <a:buChar char="Ø"/>
            </a:pPr>
            <a:endParaRPr lang="fr-FR">
              <a:cs typeface="Calibri"/>
            </a:endParaRPr>
          </a:p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4997FA-357A-44B4-88B6-555D7A84C92C}"/>
              </a:ext>
            </a:extLst>
          </p:cNvPr>
          <p:cNvSpPr txBox="1"/>
          <p:nvPr/>
        </p:nvSpPr>
        <p:spPr>
          <a:xfrm>
            <a:off x="1338943" y="2498272"/>
            <a:ext cx="15430499" cy="61247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v"/>
            </a:pPr>
            <a:r>
              <a:rPr lang="fr-FR" sz="2800" b="1" u="sng" dirty="0">
                <a:cs typeface="Calibri"/>
              </a:rPr>
              <a:t>juillet 2021</a:t>
            </a:r>
            <a:r>
              <a:rPr lang="fr-FR" sz="2800" u="sng" dirty="0">
                <a:cs typeface="Calibri"/>
              </a:rPr>
              <a:t> : </a:t>
            </a:r>
            <a:r>
              <a:rPr lang="fr-FR" sz="2800" b="1" u="sng" dirty="0">
                <a:cs typeface="Calibri"/>
              </a:rPr>
              <a:t>Lancement de la rubrique </a:t>
            </a:r>
            <a:r>
              <a:rPr lang="fr-FR" sz="2800" b="1" i="1" u="sng" dirty="0" err="1">
                <a:ea typeface="+mn-lt"/>
                <a:cs typeface="+mn-lt"/>
              </a:rPr>
              <a:t>Alumn'in</a:t>
            </a:r>
            <a:r>
              <a:rPr lang="fr-FR" sz="2800" dirty="0">
                <a:cs typeface="Calibri"/>
              </a:rPr>
              <a:t> </a:t>
            </a:r>
            <a:r>
              <a:rPr lang="fr-FR" sz="2800" b="1" dirty="0">
                <a:cs typeface="Calibri"/>
              </a:rPr>
              <a:t>: </a:t>
            </a:r>
            <a:r>
              <a:rPr lang="fr-FR" sz="2800" dirty="0">
                <a:ea typeface="+mn-lt"/>
                <a:cs typeface="+mn-lt"/>
              </a:rPr>
              <a:t>La Conférence des Grandes Ecoles, dans sa lettre d’information mensuelle, </a:t>
            </a:r>
            <a:r>
              <a:rPr lang="fr-FR" sz="2800" i="1" dirty="0">
                <a:ea typeface="+mn-lt"/>
                <a:cs typeface="+mn-lt"/>
              </a:rPr>
              <a:t>Grand Angle</a:t>
            </a:r>
            <a:r>
              <a:rPr lang="fr-FR" sz="2800" dirty="0">
                <a:ea typeface="+mn-lt"/>
                <a:cs typeface="+mn-lt"/>
              </a:rPr>
              <a:t>, met à l’honneur, des </a:t>
            </a:r>
            <a:r>
              <a:rPr lang="fr-FR" sz="2800" i="1" dirty="0">
                <a:ea typeface="+mn-lt"/>
                <a:cs typeface="+mn-lt"/>
              </a:rPr>
              <a:t>Alumni</a:t>
            </a:r>
            <a:r>
              <a:rPr lang="fr-FR" sz="2800" dirty="0">
                <a:ea typeface="+mn-lt"/>
                <a:cs typeface="+mn-lt"/>
              </a:rPr>
              <a:t> créateurs d'entreprise.</a:t>
            </a:r>
            <a:endParaRPr lang="fr-FR" sz="2800" b="1" dirty="0">
              <a:cs typeface="Calibri"/>
            </a:endParaRPr>
          </a:p>
          <a:p>
            <a:endParaRPr lang="fr-FR" sz="2800" dirty="0">
              <a:cs typeface="Calibri"/>
            </a:endParaRPr>
          </a:p>
          <a:p>
            <a:pPr marL="457200" indent="-457200">
              <a:buFont typeface="Wingdings"/>
              <a:buChar char="v"/>
            </a:pPr>
            <a:r>
              <a:rPr lang="fr-FR" sz="2800" b="1" dirty="0">
                <a:cs typeface="Calibri"/>
              </a:rPr>
              <a:t>Septembre 2021</a:t>
            </a:r>
            <a:r>
              <a:rPr lang="fr-FR" sz="2800" dirty="0">
                <a:cs typeface="Calibri"/>
              </a:rPr>
              <a:t> : arrivée d'</a:t>
            </a:r>
            <a:r>
              <a:rPr lang="en-US" sz="2800" b="1" dirty="0">
                <a:solidFill>
                  <a:srgbClr val="191919"/>
                </a:solidFill>
                <a:latin typeface="Helveticish Bold"/>
                <a:ea typeface="Helveticish Bold"/>
                <a:cs typeface="Helveticish Bold"/>
              </a:rPr>
              <a:t>Aurélie  ADUAYI- AKUE, Stagiaire pour le GT Alumni, </a:t>
            </a:r>
            <a:r>
              <a:rPr lang="en-US" sz="2800" dirty="0">
                <a:solidFill>
                  <a:srgbClr val="191919"/>
                </a:solidFill>
                <a:latin typeface="Helveticish Bold"/>
                <a:ea typeface="Helveticish Bold"/>
                <a:cs typeface="Helveticish Bold"/>
              </a:rPr>
              <a:t>CGE,</a:t>
            </a:r>
          </a:p>
          <a:p>
            <a:pPr marL="457200" indent="-457200">
              <a:buFont typeface="Wingdings"/>
              <a:buChar char="v"/>
            </a:pPr>
            <a:endParaRPr lang="fr-FR" sz="2800" dirty="0">
              <a:cs typeface="Calibri"/>
            </a:endParaRPr>
          </a:p>
          <a:p>
            <a:pPr marL="457200" indent="-457200">
              <a:buFont typeface="Wingdings"/>
              <a:buChar char="v"/>
            </a:pPr>
            <a:r>
              <a:rPr lang="fr-FR" sz="2800" b="1" dirty="0">
                <a:cs typeface="Calibri"/>
              </a:rPr>
              <a:t>21 septembre 2021 : </a:t>
            </a:r>
            <a:r>
              <a:rPr lang="fr-FR" sz="2800" b="1" dirty="0">
                <a:ea typeface="+mn-lt"/>
                <a:cs typeface="+mn-lt"/>
              </a:rPr>
              <a:t>P</a:t>
            </a:r>
            <a:r>
              <a:rPr lang="fr-FR" sz="2800" b="1" u="sng" dirty="0">
                <a:ea typeface="+mn-lt"/>
                <a:cs typeface="+mn-lt"/>
              </a:rPr>
              <a:t>remier Forum Alumni de la CGE :</a:t>
            </a:r>
            <a:r>
              <a:rPr lang="fr-FR" sz="2800" b="1" u="sng" dirty="0">
                <a:cs typeface="Calibri"/>
              </a:rPr>
              <a:t> </a:t>
            </a:r>
            <a:r>
              <a:rPr lang="fr-FR" sz="2800" b="1" dirty="0">
                <a:cs typeface="Calibri"/>
              </a:rPr>
              <a:t>Rencontre avec les instances et le bureau de la CGE </a:t>
            </a:r>
            <a:r>
              <a:rPr lang="fr-FR" sz="2800" dirty="0">
                <a:cs typeface="Calibri"/>
              </a:rPr>
              <a:t>(</a:t>
            </a:r>
            <a:r>
              <a:rPr lang="fr-FR" sz="2800" dirty="0">
                <a:ea typeface="+mn-lt"/>
                <a:cs typeface="+mn-lt"/>
              </a:rPr>
              <a:t>avec </a:t>
            </a:r>
            <a:r>
              <a:rPr lang="fr-FR" sz="2800" b="1" dirty="0">
                <a:ea typeface="+mn-lt"/>
                <a:cs typeface="+mn-lt"/>
              </a:rPr>
              <a:t>Laurent CHAMPANEY</a:t>
            </a:r>
            <a:r>
              <a:rPr lang="fr-FR" sz="2800" dirty="0">
                <a:ea typeface="+mn-lt"/>
                <a:cs typeface="+mn-lt"/>
              </a:rPr>
              <a:t>, Président de la CGE, DG des Arts et Métiers, et</a:t>
            </a:r>
            <a:r>
              <a:rPr lang="fr-FR" sz="2800" b="1" dirty="0">
                <a:ea typeface="+mn-lt"/>
                <a:cs typeface="+mn-lt"/>
              </a:rPr>
              <a:t> Nicolas GLADY, </a:t>
            </a:r>
            <a:r>
              <a:rPr lang="fr-FR" sz="2800" dirty="0">
                <a:ea typeface="+mn-lt"/>
                <a:cs typeface="+mn-lt"/>
              </a:rPr>
              <a:t>Président de la commission Aval de la CGE, Directeur de Télécom Paris),</a:t>
            </a:r>
            <a:endParaRPr lang="fr-FR" dirty="0">
              <a:cs typeface="Calibri"/>
            </a:endParaRPr>
          </a:p>
          <a:p>
            <a:pPr marL="457200" indent="-457200">
              <a:buFont typeface="Wingdings"/>
              <a:buChar char="v"/>
            </a:pPr>
            <a:endParaRPr lang="fr-FR" sz="2800" b="1" dirty="0">
              <a:cs typeface="Calibri"/>
            </a:endParaRPr>
          </a:p>
          <a:p>
            <a:pPr marL="457200" indent="-457200">
              <a:buFont typeface="Wingdings"/>
              <a:buChar char="v"/>
            </a:pPr>
            <a:r>
              <a:rPr lang="fr-FR" sz="2800" b="1" dirty="0">
                <a:cs typeface="Calibri"/>
              </a:rPr>
              <a:t>Octobre 2021 : lancement de l'enquête "Etat des lieux des associations d'Alumni" (fin prévue en décembre 2021),</a:t>
            </a:r>
          </a:p>
          <a:p>
            <a:endParaRPr lang="fr-FR" sz="2800" b="1" dirty="0">
              <a:cs typeface="Calibri"/>
            </a:endParaRPr>
          </a:p>
          <a:p>
            <a:pPr marL="457200" indent="-457200">
              <a:buFont typeface="Wingdings"/>
              <a:buChar char="v"/>
            </a:pPr>
            <a:r>
              <a:rPr lang="fr-FR" sz="2800" b="1" dirty="0">
                <a:cs typeface="Calibri"/>
              </a:rPr>
              <a:t>16 novembre 2021 : Participation au </a:t>
            </a:r>
            <a:r>
              <a:rPr lang="fr-FR" sz="2800" b="1" u="sng" dirty="0">
                <a:ea typeface="+mn-lt"/>
                <a:cs typeface="+mn-lt"/>
              </a:rPr>
              <a:t>Premier anniversaire d’</a:t>
            </a:r>
            <a:r>
              <a:rPr lang="fr-FR" sz="2800" b="1" i="1" u="sng" dirty="0">
                <a:ea typeface="+mn-lt"/>
                <a:cs typeface="+mn-lt"/>
              </a:rPr>
              <a:t>Alumni for the Planet</a:t>
            </a:r>
            <a:r>
              <a:rPr lang="fr-FR" sz="2800" b="1" u="sng" dirty="0">
                <a:ea typeface="+mn-lt"/>
                <a:cs typeface="+mn-lt"/>
              </a:rPr>
              <a:t> </a:t>
            </a:r>
            <a:r>
              <a:rPr lang="fr-FR" sz="2800" u="sng" dirty="0">
                <a:ea typeface="+mn-lt"/>
                <a:cs typeface="+mn-lt"/>
              </a:rPr>
              <a:t>à l’Ambassade du Royaume-Uni, à la suite de la COP26. </a:t>
            </a:r>
            <a:endParaRPr lang="fr-FR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63846" y="1813219"/>
            <a:ext cx="13524154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4763846" y="2484401"/>
            <a:ext cx="9346260" cy="34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fr-FR" sz="1950" spc="99">
                <a:solidFill>
                  <a:srgbClr val="191919"/>
                </a:solidFill>
                <a:latin typeface="Helveticish Bold"/>
              </a:rPr>
              <a:t>Aurélie  ADUAYI- AKUE, Stagiaire pour le GT Alumni, CGE</a:t>
            </a:r>
            <a:endParaRPr lang="en-US" sz="1950" spc="99">
              <a:solidFill>
                <a:srgbClr val="191919"/>
              </a:solidFill>
              <a:latin typeface="Helveticish Bold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29798" y="2133098"/>
            <a:ext cx="3414539" cy="1258858"/>
          </a:xfrm>
          <a:prstGeom prst="rect">
            <a:avLst/>
          </a:prstGeom>
          <a:solidFill>
            <a:srgbClr val="FF091E"/>
          </a:solidFill>
        </p:spPr>
      </p:sp>
      <p:sp>
        <p:nvSpPr>
          <p:cNvPr id="5" name="TextBox 5"/>
          <p:cNvSpPr txBox="1"/>
          <p:nvPr/>
        </p:nvSpPr>
        <p:spPr>
          <a:xfrm>
            <a:off x="539524" y="2261470"/>
            <a:ext cx="3824515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 Bold"/>
              </a:rPr>
              <a:t>PREMIÈRE RESTITUTION </a:t>
            </a:r>
          </a:p>
          <a:p>
            <a:pPr>
              <a:lnSpc>
                <a:spcPts val="2579"/>
              </a:lnSpc>
            </a:pPr>
            <a:r>
              <a:rPr lang="en-US" sz="1999" spc="77" dirty="0">
                <a:solidFill>
                  <a:srgbClr val="FFFFFF"/>
                </a:solidFill>
                <a:latin typeface="Helveticish Bold"/>
              </a:rPr>
              <a:t>DE L'ENQUÊTE ALUMNI  </a:t>
            </a:r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 dirty="0">
                <a:solidFill>
                  <a:srgbClr val="FFFFFF"/>
                </a:solidFill>
                <a:latin typeface="Helveticish Bold"/>
              </a:rPr>
              <a:t>2021</a:t>
            </a:r>
          </a:p>
        </p:txBody>
      </p:sp>
      <p:grpSp>
        <p:nvGrpSpPr>
          <p:cNvPr id="6" name="Group 6"/>
          <p:cNvGrpSpPr/>
          <p:nvPr/>
        </p:nvGrpSpPr>
        <p:grpSpPr>
          <a:xfrm rot="-8100000">
            <a:off x="3398907" y="2323651"/>
            <a:ext cx="890860" cy="889434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91E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4763846" y="3485440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4763846" y="3368107"/>
            <a:ext cx="16191223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Aurélie JOUBIN, Associée France, Mazars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Frédéric THERET, Directeur Marketing et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Développement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et Julie BAILLET,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Responsable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de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Programmes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et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Fondations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Abritées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Education,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Enseignement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et Recherche, </a:t>
            </a:r>
            <a:r>
              <a:rPr lang="en-US" sz="1999" spc="99" dirty="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de France</a:t>
            </a:r>
          </a:p>
          <a:p>
            <a:pPr>
              <a:lnSpc>
                <a:spcPts val="3000"/>
              </a:lnSpc>
            </a:pPr>
            <a:r>
              <a:rPr lang="en-US" sz="1999" spc="99" dirty="0">
                <a:solidFill>
                  <a:srgbClr val="191919"/>
                </a:solidFill>
                <a:latin typeface="Helveticish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29798" y="3413644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11" name="Group 11"/>
          <p:cNvGrpSpPr/>
          <p:nvPr/>
        </p:nvGrpSpPr>
        <p:grpSpPr>
          <a:xfrm rot="-8100000">
            <a:off x="3398907" y="3604197"/>
            <a:ext cx="890860" cy="889434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4763846" y="515766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TextBox 14"/>
          <p:cNvSpPr txBox="1"/>
          <p:nvPr/>
        </p:nvSpPr>
        <p:spPr>
          <a:xfrm>
            <a:off x="4763846" y="4895776"/>
            <a:ext cx="16684436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Audrène ELOIT, Première Vice-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présidente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de HARVARD Club of France, </a:t>
            </a:r>
          </a:p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Michel PATRY, PDG de la 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Fondation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HEC Montréal, 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ancien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</a:t>
            </a:r>
            <a:r>
              <a:rPr lang="en-US" sz="2000" spc="100" err="1">
                <a:solidFill>
                  <a:srgbClr val="191919"/>
                </a:solidFill>
                <a:latin typeface="Helveticish"/>
              </a:rPr>
              <a:t>directeur</a:t>
            </a:r>
            <a:r>
              <a:rPr lang="en-US" sz="2000" spc="100">
                <a:solidFill>
                  <a:srgbClr val="191919"/>
                </a:solidFill>
                <a:latin typeface="Helveticish"/>
              </a:rPr>
              <a:t> de HEC Montréal,</a:t>
            </a:r>
            <a:endParaRPr lang="en-US" sz="2000" spc="100">
              <a:solidFill>
                <a:srgbClr val="191919"/>
              </a:solidFill>
              <a:latin typeface="Helveticish"/>
              <a:ea typeface="Helveticish"/>
              <a:cs typeface="Helveticish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429798" y="4694189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16" name="Group 16"/>
          <p:cNvGrpSpPr/>
          <p:nvPr/>
        </p:nvGrpSpPr>
        <p:grpSpPr>
          <a:xfrm rot="-8100000">
            <a:off x="3398907" y="4884743"/>
            <a:ext cx="890860" cy="889434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18" name="AutoShape 18"/>
          <p:cNvSpPr/>
          <p:nvPr/>
        </p:nvSpPr>
        <p:spPr>
          <a:xfrm>
            <a:off x="4763846" y="6829881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AutoShape 19"/>
          <p:cNvSpPr/>
          <p:nvPr/>
        </p:nvSpPr>
        <p:spPr>
          <a:xfrm>
            <a:off x="429798" y="5974735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20" name="Group 20"/>
          <p:cNvGrpSpPr/>
          <p:nvPr/>
        </p:nvGrpSpPr>
        <p:grpSpPr>
          <a:xfrm rot="-8100000">
            <a:off x="3398907" y="6165289"/>
            <a:ext cx="890860" cy="889434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22" name="AutoShape 22"/>
          <p:cNvSpPr/>
          <p:nvPr/>
        </p:nvSpPr>
        <p:spPr>
          <a:xfrm>
            <a:off x="4763846" y="7225065"/>
            <a:ext cx="15199668" cy="16438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3" name="TextBox 23"/>
          <p:cNvSpPr txBox="1"/>
          <p:nvPr/>
        </p:nvSpPr>
        <p:spPr>
          <a:xfrm>
            <a:off x="4763846" y="7627315"/>
            <a:ext cx="882825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Avec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tous</a:t>
            </a: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 les participants en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présentiel</a:t>
            </a:r>
            <a:r>
              <a:rPr lang="en-US" sz="2000" spc="100" dirty="0">
                <a:solidFill>
                  <a:srgbClr val="191919"/>
                </a:solidFill>
                <a:latin typeface="Helveticish"/>
              </a:rPr>
              <a:t> et en </a:t>
            </a:r>
            <a:r>
              <a:rPr lang="en-US" sz="2000" spc="100" dirty="0" err="1">
                <a:solidFill>
                  <a:srgbClr val="191919"/>
                </a:solidFill>
                <a:latin typeface="Helveticish"/>
              </a:rPr>
              <a:t>distanciel</a:t>
            </a:r>
            <a:endParaRPr lang="en-US" sz="2000" spc="100" dirty="0">
              <a:solidFill>
                <a:srgbClr val="191919"/>
              </a:solidFill>
              <a:latin typeface="Helveticish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429798" y="7259176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25" name="Group 25"/>
          <p:cNvGrpSpPr/>
          <p:nvPr/>
        </p:nvGrpSpPr>
        <p:grpSpPr>
          <a:xfrm rot="-8100000">
            <a:off x="3398907" y="7449729"/>
            <a:ext cx="890860" cy="889434"/>
            <a:chOff x="0" y="0"/>
            <a:chExt cx="6350000" cy="63398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539524" y="3556264"/>
            <a:ext cx="3824515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endParaRPr/>
          </a:p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CONTEXTE FRANÇAIS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39524" y="4941789"/>
            <a:ext cx="3827580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POINT DE VUE INTERNATIONAL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29798" y="6319166"/>
            <a:ext cx="3827580" cy="64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  <a:spcBef>
                <a:spcPct val="0"/>
              </a:spcBef>
            </a:pPr>
            <a:r>
              <a:rPr lang="en-US" sz="1950" spc="77">
                <a:solidFill>
                  <a:srgbClr val="FFFFFF"/>
                </a:solidFill>
                <a:latin typeface="Helveticish"/>
              </a:rPr>
              <a:t>DÉBAT SUR LA COTISATION</a:t>
            </a:r>
          </a:p>
          <a:p>
            <a:pPr>
              <a:lnSpc>
                <a:spcPts val="2579"/>
              </a:lnSpc>
              <a:spcBef>
                <a:spcPct val="0"/>
              </a:spcBef>
            </a:pPr>
            <a:r>
              <a:rPr lang="en-US" sz="1950" spc="77">
                <a:solidFill>
                  <a:srgbClr val="FFFFFF"/>
                </a:solidFill>
                <a:latin typeface="Helveticish"/>
              </a:rPr>
              <a:t> A VIE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39524" y="7557219"/>
            <a:ext cx="3827580" cy="30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  <a:spcBef>
                <a:spcPct val="0"/>
              </a:spcBef>
            </a:pPr>
            <a:r>
              <a:rPr lang="en-US" sz="1950" spc="77">
                <a:solidFill>
                  <a:srgbClr val="FFFFFF"/>
                </a:solidFill>
                <a:latin typeface="Helveticish"/>
              </a:rPr>
              <a:t>QUESTIONS RÉPONSES</a:t>
            </a:r>
            <a:endParaRPr lang="en-US" sz="1950" spc="77">
              <a:solidFill>
                <a:srgbClr val="FFFFFF"/>
              </a:solidFill>
              <a:latin typeface="Helveticish"/>
              <a:ea typeface="Helveticish"/>
              <a:cs typeface="Helveticish"/>
            </a:endParaRP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8803" y="9184754"/>
            <a:ext cx="2587231" cy="853786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4763846" y="6207059"/>
            <a:ext cx="967376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Sibylle AUBOYNEAU, Déléguée générale de Dauphine Alumni,</a:t>
            </a:r>
          </a:p>
          <a:p>
            <a:pPr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Helveticish"/>
              </a:rPr>
              <a:t>Olivier DESTANG, Délégué du président auprès des associations, IESF</a:t>
            </a:r>
          </a:p>
        </p:txBody>
      </p:sp>
      <p:sp>
        <p:nvSpPr>
          <p:cNvPr id="33" name="AutoShape 33"/>
          <p:cNvSpPr/>
          <p:nvPr/>
        </p:nvSpPr>
        <p:spPr>
          <a:xfrm>
            <a:off x="429798" y="8555325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34" name="Group 34"/>
          <p:cNvGrpSpPr/>
          <p:nvPr/>
        </p:nvGrpSpPr>
        <p:grpSpPr>
          <a:xfrm rot="-8100000">
            <a:off x="3398907" y="8740037"/>
            <a:ext cx="890860" cy="889434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646186" y="9013304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CONCLUSION </a:t>
            </a:r>
          </a:p>
        </p:txBody>
      </p:sp>
      <p:sp>
        <p:nvSpPr>
          <p:cNvPr id="37" name="AutoShape 37"/>
          <p:cNvSpPr/>
          <p:nvPr/>
        </p:nvSpPr>
        <p:spPr>
          <a:xfrm>
            <a:off x="429798" y="846887"/>
            <a:ext cx="3414539" cy="1258858"/>
          </a:xfrm>
          <a:prstGeom prst="rect">
            <a:avLst/>
          </a:prstGeom>
          <a:solidFill>
            <a:srgbClr val="00005C"/>
          </a:solidFill>
        </p:spPr>
      </p:sp>
      <p:grpSp>
        <p:nvGrpSpPr>
          <p:cNvPr id="38" name="Group 38"/>
          <p:cNvGrpSpPr/>
          <p:nvPr/>
        </p:nvGrpSpPr>
        <p:grpSpPr>
          <a:xfrm rot="-8100000">
            <a:off x="3398907" y="1037441"/>
            <a:ext cx="890860" cy="889434"/>
            <a:chOff x="0" y="0"/>
            <a:chExt cx="6350000" cy="633984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5C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539524" y="1308761"/>
            <a:ext cx="382758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1999" spc="77">
                <a:solidFill>
                  <a:srgbClr val="FFFFFF"/>
                </a:solidFill>
                <a:latin typeface="Helveticish"/>
              </a:rPr>
              <a:t>INTRODUCTION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763846" y="971550"/>
            <a:ext cx="13524154" cy="15049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999"/>
              </a:lnSpc>
              <a:defRPr sz="1999" spc="99">
                <a:solidFill>
                  <a:srgbClr val="191919"/>
                </a:solidFill>
                <a:latin typeface="Helveticish"/>
              </a:defRPr>
            </a:lvl1pPr>
          </a:lstStyle>
          <a:p>
            <a:r>
              <a:rPr lang="en-US"/>
              <a:t>Gilles DUTHIL, </a:t>
            </a:r>
            <a:r>
              <a:rPr lang="en-US" err="1"/>
              <a:t>Secrétaire</a:t>
            </a:r>
            <a:r>
              <a:rPr lang="en-US"/>
              <a:t> </a:t>
            </a:r>
            <a:r>
              <a:rPr lang="en-US" err="1"/>
              <a:t>général</a:t>
            </a:r>
            <a:r>
              <a:rPr lang="en-US"/>
              <a:t> de </a:t>
            </a:r>
            <a:r>
              <a:rPr lang="en-US" err="1"/>
              <a:t>l’AAEENA</a:t>
            </a:r>
            <a:r>
              <a:rPr lang="en-US"/>
              <a:t>, Animateur GT Alumni</a:t>
            </a:r>
          </a:p>
          <a:p>
            <a:r>
              <a:rPr lang="en-US"/>
              <a:t>Nadia HILAL, </a:t>
            </a:r>
            <a:r>
              <a:rPr lang="en-US" err="1"/>
              <a:t>Chargée</a:t>
            </a:r>
            <a:r>
              <a:rPr lang="en-US"/>
              <a:t> de mission Alumni, </a:t>
            </a:r>
            <a:r>
              <a:rPr lang="en-US" err="1"/>
              <a:t>Amont</a:t>
            </a:r>
            <a:r>
              <a:rPr lang="en-US"/>
              <a:t>, Aval, Recherche, CGE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4763846" y="8782050"/>
            <a:ext cx="1869251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Gilles DUTHIL, </a:t>
            </a:r>
            <a:r>
              <a:rPr lang="fr-FR" sz="1999" spc="99">
                <a:solidFill>
                  <a:srgbClr val="191919"/>
                </a:solidFill>
                <a:latin typeface="Helveticish"/>
              </a:rPr>
              <a:t>Secrétaire général de l’AAEENA, Animateur GT Alumni</a:t>
            </a: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Helveticish"/>
              </a:rPr>
              <a:t>Nadia HILAL,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Chargée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 de mission Alumni, </a:t>
            </a:r>
            <a:r>
              <a:rPr lang="en-US" sz="1999" spc="99" err="1">
                <a:solidFill>
                  <a:srgbClr val="191919"/>
                </a:solidFill>
                <a:latin typeface="Helveticish"/>
              </a:rPr>
              <a:t>Amont</a:t>
            </a:r>
            <a:r>
              <a:rPr lang="en-US" sz="1999" spc="99">
                <a:solidFill>
                  <a:srgbClr val="191919"/>
                </a:solidFill>
                <a:latin typeface="Helveticish"/>
              </a:rPr>
              <a:t>, Aval, Recherche, CGE</a:t>
            </a: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  <a:p>
            <a:pPr>
              <a:lnSpc>
                <a:spcPts val="2999"/>
              </a:lnSpc>
            </a:pPr>
            <a:endParaRPr lang="en-US" sz="1999" spc="99">
              <a:solidFill>
                <a:srgbClr val="191919"/>
              </a:solidFill>
              <a:latin typeface="Helveticish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14721437433146896100BCF50A7DAC" ma:contentTypeVersion="13" ma:contentTypeDescription="Crée un document." ma:contentTypeScope="" ma:versionID="76900eb170941a4bc139d61774615e4c">
  <xsd:schema xmlns:xsd="http://www.w3.org/2001/XMLSchema" xmlns:xs="http://www.w3.org/2001/XMLSchema" xmlns:p="http://schemas.microsoft.com/office/2006/metadata/properties" xmlns:ns2="fe728db3-7891-45a1-831c-44d29cbeba6e" xmlns:ns3="788439ad-a733-42fb-b946-3294c43b01ee" targetNamespace="http://schemas.microsoft.com/office/2006/metadata/properties" ma:root="true" ma:fieldsID="23a710dcba62f3299c6517c4d58496e9" ns2:_="" ns3:_="">
    <xsd:import namespace="fe728db3-7891-45a1-831c-44d29cbeba6e"/>
    <xsd:import namespace="788439ad-a733-42fb-b946-3294c43b01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28db3-7891-45a1-831c-44d29cbeba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8439ad-a733-42fb-b946-3294c43b01e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889A13-E36B-4197-A1DB-4DE56C023F78}"/>
</file>

<file path=customXml/itemProps2.xml><?xml version="1.0" encoding="utf-8"?>
<ds:datastoreItem xmlns:ds="http://schemas.openxmlformats.org/officeDocument/2006/customXml" ds:itemID="{E5B29104-E3AE-49AB-84F5-1F6F9299A328}">
  <ds:schemaRefs>
    <ds:schemaRef ds:uri="4bdc007f-febe-445a-b7de-87e97944f9d3"/>
    <ds:schemaRef ds:uri="f8e213ba-2044-4eca-b56b-ed3da828398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B1C1D9F-2E3A-4C5E-8243-1CF3611993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4630</Words>
  <Application>Microsoft Office PowerPoint</Application>
  <PresentationFormat>Personnalisé</PresentationFormat>
  <Paragraphs>507</Paragraphs>
  <Slides>50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8" baseType="lpstr">
      <vt:lpstr>Helveticish Bold</vt:lpstr>
      <vt:lpstr>Calibri</vt:lpstr>
      <vt:lpstr>Wingdings</vt:lpstr>
      <vt:lpstr>Arial</vt:lpstr>
      <vt:lpstr>Helveticish</vt:lpstr>
      <vt:lpstr>Open Sans</vt:lpstr>
      <vt:lpstr>Hind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notion d’intérêt général</vt:lpstr>
      <vt:lpstr>Cotisations</vt:lpstr>
      <vt:lpstr>Réductions fiscales</vt:lpstr>
      <vt:lpstr>Dons</vt:lpstr>
      <vt:lpstr>Dons</vt:lpstr>
      <vt:lpstr>Appel à la Générosité du Public (AGP) ? </vt:lpstr>
      <vt:lpstr>Nouvelles dispositions concernant les dons</vt:lpstr>
      <vt:lpstr>Legs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Réunion du GT Alumni  Conférence des Grandes Ecoles  Cotisations, appels à générosité, dons et legs : comment s'y retrouver ?</vt:lpstr>
      <vt:lpstr>« Alumni affairs and development »</vt:lpstr>
      <vt:lpstr>Un lien fort entre l’université, les anciens et les associations/clubs</vt:lpstr>
      <vt:lpstr>La levée de fonds au niveau de l’université Harvard The Harvard Capital Campaign</vt:lpstr>
      <vt:lpstr>La levée de fonds au sein de chaque école  L’Exemple du HKS Fund (1/2)</vt:lpstr>
      <vt:lpstr>La levée de fonds au sein de chaque école  L’Exemple du HKS Fund (2/2)</vt:lpstr>
      <vt:lpstr>Activités de levée de fonds/ soutien des associations:  L’exemple du Harvard Club de France = au niveau français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GT Alumni 30 novembre 2021</dc:title>
  <dc:creator>Nadia NH. Hilal</dc:creator>
  <cp:lastModifiedBy>Nadia HILAL</cp:lastModifiedBy>
  <cp:revision>6</cp:revision>
  <dcterms:created xsi:type="dcterms:W3CDTF">2006-08-16T00:00:00Z</dcterms:created>
  <dcterms:modified xsi:type="dcterms:W3CDTF">2022-01-12T14:28:52Z</dcterms:modified>
  <dc:identifier>DAEwbz_yClE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0x010100B514721437433146896100BCF50A7DAC</vt:lpwstr>
  </property>
</Properties>
</file>